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4"/>
  </p:handoutMasterIdLst>
  <p:sldIdLst>
    <p:sldId id="261" r:id="rId2"/>
    <p:sldId id="270" r:id="rId3"/>
    <p:sldId id="257" r:id="rId4"/>
    <p:sldId id="259" r:id="rId5"/>
    <p:sldId id="262" r:id="rId6"/>
    <p:sldId id="263" r:id="rId7"/>
    <p:sldId id="264" r:id="rId8"/>
    <p:sldId id="265" r:id="rId9"/>
    <p:sldId id="266" r:id="rId10"/>
    <p:sldId id="267" r:id="rId11"/>
    <p:sldId id="268"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6" autoAdjust="0"/>
    <p:restoredTop sz="94660"/>
  </p:normalViewPr>
  <p:slideViewPr>
    <p:cSldViewPr snapToGrid="0">
      <p:cViewPr varScale="1">
        <p:scale>
          <a:sx n="69" d="100"/>
          <a:sy n="69" d="100"/>
        </p:scale>
        <p:origin x="484" y="52"/>
      </p:cViewPr>
      <p:guideLst/>
    </p:cSldViewPr>
  </p:slideViewPr>
  <p:notesTextViewPr>
    <p:cViewPr>
      <p:scale>
        <a:sx n="1" d="1"/>
        <a:sy n="1" d="1"/>
      </p:scale>
      <p:origin x="0" y="0"/>
    </p:cViewPr>
  </p:notesTextViewPr>
  <p:notesViewPr>
    <p:cSldViewPr snapToGrid="0">
      <p:cViewPr varScale="1">
        <p:scale>
          <a:sx n="66" d="100"/>
          <a:sy n="66" d="100"/>
        </p:scale>
        <p:origin x="3125"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5C471ED-60CC-4C62-BAE8-F58C017C3715}" type="datetimeFigureOut">
              <a:rPr lang="en-GB" smtClean="0"/>
              <a:t>13/01/2019</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653E789-B82E-4995-80CC-A945FD553BF8}" type="slidenum">
              <a:rPr lang="en-GB" smtClean="0"/>
              <a:t>‹#›</a:t>
            </a:fld>
            <a:endParaRPr lang="en-GB"/>
          </a:p>
        </p:txBody>
      </p:sp>
    </p:spTree>
    <p:extLst>
      <p:ext uri="{BB962C8B-B14F-4D97-AF65-F5344CB8AC3E}">
        <p14:creationId xmlns:p14="http://schemas.microsoft.com/office/powerpoint/2010/main" val="126571684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1359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77E2E0E-EF52-432E-8DE3-03CABE59D315}"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13/01/2019</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845C126-0171-4309-90F2-824DE797D514}"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3171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77E2E0E-EF52-432E-8DE3-03CABE59D315}"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13/01/2019</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845C126-0171-4309-90F2-824DE797D514}"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1613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838200" y="2370137"/>
            <a:ext cx="10515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901060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77E2E0E-EF52-432E-8DE3-03CABE59D315}"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13/01/2019</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845C126-0171-4309-90F2-824DE797D514}"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14719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77E2E0E-EF52-432E-8DE3-03CABE59D315}"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13/01/2019</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845C126-0171-4309-90F2-824DE797D514}"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6173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77E2E0E-EF52-432E-8DE3-03CABE59D315}"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13/01/2019</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845C126-0171-4309-90F2-824DE797D514}"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5238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77E2E0E-EF52-432E-8DE3-03CABE59D315}"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13/01/2019</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845C126-0171-4309-90F2-824DE797D514}"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35496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77E2E0E-EF52-432E-8DE3-03CABE59D315}"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13/01/2019</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845C126-0171-4309-90F2-824DE797D514}"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08021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77E2E0E-EF52-432E-8DE3-03CABE59D315}"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13/01/2019</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845C126-0171-4309-90F2-824DE797D514}"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7960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77E2E0E-EF52-432E-8DE3-03CABE59D315}"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13/01/2019</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845C126-0171-4309-90F2-824DE797D514}"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6683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hyperlink" Target="http://www.hirstwood.com/" TargetMode="External"/><Relationship Id="rId2" Type="http://schemas.openxmlformats.org/officeDocument/2006/relationships/slideLayout" Target="../slideLayouts/slideLayout2.xml"/><Relationship Id="rId16" Type="http://schemas.openxmlformats.org/officeDocument/2006/relationships/hyperlink" Target="http://www.multisensorylearning.lgfl.net/"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903048"/>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2370137"/>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9573202" y="157162"/>
            <a:ext cx="2440998" cy="857975"/>
          </a:xfrm>
          <a:prstGeom prst="rect">
            <a:avLst/>
          </a:prstGeom>
        </p:spPr>
      </p:pic>
      <p:pic>
        <p:nvPicPr>
          <p:cNvPr id="10" name="Picture 9">
            <a:extLst>
              <a:ext uri="{FF2B5EF4-FFF2-40B4-BE49-F238E27FC236}">
                <a16:creationId xmlns:a16="http://schemas.microsoft.com/office/drawing/2014/main" id="{9CCC9D8E-3D14-4C92-9FE1-2527E94F86E5}"/>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126028"/>
            <a:ext cx="3073576" cy="1286613"/>
          </a:xfrm>
          <a:prstGeom prst="rect">
            <a:avLst/>
          </a:prstGeom>
        </p:spPr>
      </p:pic>
      <p:pic>
        <p:nvPicPr>
          <p:cNvPr id="9" name="Picture 8"/>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4797951" y="70763"/>
            <a:ext cx="2596098" cy="761522"/>
          </a:xfrm>
          <a:prstGeom prst="rect">
            <a:avLst/>
          </a:prstGeom>
        </p:spPr>
      </p:pic>
      <p:sp>
        <p:nvSpPr>
          <p:cNvPr id="12" name="Rectangle 1"/>
          <p:cNvSpPr>
            <a:spLocks noGrp="1" noChangeArrowheads="1"/>
          </p:cNvSpPr>
          <p:nvPr>
            <p:ph type="dt" sz="half" idx="2"/>
          </p:nvPr>
        </p:nvSpPr>
        <p:spPr bwMode="auto">
          <a:xfrm>
            <a:off x="838200" y="6415802"/>
            <a:ext cx="1050479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1pPr>
            <a:lvl2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2pPr>
            <a:lvl3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3pPr>
            <a:lvl4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4pPr>
            <a:lvl5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5pPr>
            <a:lvl6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6pPr>
            <a:lvl7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7pPr>
            <a:lvl8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8pPr>
            <a:lvl9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9pPr>
          </a:lstStyle>
          <a:p>
            <a:r>
              <a:rPr lang="en-GB" altLang="en-US" sz="1000" dirty="0" smtClean="0">
                <a:latin typeface="Calibri" panose="020F0502020204030204" pitchFamily="34" charset="0"/>
                <a:ea typeface="Calibri" panose="020F0502020204030204" pitchFamily="34" charset="0"/>
                <a:cs typeface="Times New Roman" panose="02020603050405020304" pitchFamily="18" charset="0"/>
                <a:hlinkClick r:id="rId16"/>
              </a:rPr>
              <a:t>www.multisensorylearning.lgfl.net</a:t>
            </a:r>
            <a:r>
              <a:rPr lang="en-GB" altLang="en-US" sz="1000" dirty="0" smtClean="0">
                <a:latin typeface="Calibri" panose="020F0502020204030204" pitchFamily="34" charset="0"/>
                <a:ea typeface="Calibri" panose="020F0502020204030204" pitchFamily="34" charset="0"/>
                <a:cs typeface="Times New Roman" panose="02020603050405020304" pitchFamily="18" charset="0"/>
              </a:rPr>
              <a:t>                                    				</a:t>
            </a:r>
            <a:r>
              <a:rPr lang="en-GB" altLang="en-US" sz="1000" dirty="0" smtClean="0">
                <a:latin typeface="Calibri" panose="020F0502020204030204" pitchFamily="34" charset="0"/>
                <a:ea typeface="Calibri" panose="020F0502020204030204" pitchFamily="34" charset="0"/>
                <a:cs typeface="Calibri" panose="020F0502020204030204" pitchFamily="34" charset="0"/>
              </a:rPr>
              <a:t>©</a:t>
            </a:r>
            <a:r>
              <a:rPr lang="en-GB" altLang="en-US" sz="1000" dirty="0" smtClean="0">
                <a:latin typeface="Calibri" panose="020F0502020204030204" pitchFamily="34" charset="0"/>
                <a:ea typeface="Calibri" panose="020F0502020204030204" pitchFamily="34" charset="0"/>
                <a:cs typeface="Times New Roman" panose="02020603050405020304" pitchFamily="18" charset="0"/>
              </a:rPr>
              <a:t>2018 </a:t>
            </a:r>
            <a:r>
              <a:rPr lang="en-GB" altLang="en-US" sz="1000" dirty="0" smtClean="0">
                <a:latin typeface="Calibri" panose="020F0502020204030204" pitchFamily="34" charset="0"/>
                <a:ea typeface="Calibri" panose="020F0502020204030204" pitchFamily="34" charset="0"/>
                <a:cs typeface="Times New Roman" panose="02020603050405020304" pitchFamily="18" charset="0"/>
                <a:hlinkClick r:id="rId17"/>
              </a:rPr>
              <a:t>www.hirstwood.com</a:t>
            </a:r>
            <a:r>
              <a:rPr lang="en-GB" altLang="en-US" sz="1000" dirty="0" smtClean="0">
                <a:latin typeface="Calibri" panose="020F0502020204030204" pitchFamily="34" charset="0"/>
                <a:ea typeface="Calibri" panose="020F0502020204030204" pitchFamily="34" charset="0"/>
                <a:cs typeface="Times New Roman" panose="02020603050405020304" pitchFamily="18" charset="0"/>
              </a:rPr>
              <a:t> &amp; London Grid for Learning</a:t>
            </a:r>
            <a:endParaRPr lang="en-GB" altLang="en-US" sz="1800" dirty="0" smtClean="0"/>
          </a:p>
        </p:txBody>
      </p:sp>
    </p:spTree>
    <p:extLst>
      <p:ext uri="{BB962C8B-B14F-4D97-AF65-F5344CB8AC3E}">
        <p14:creationId xmlns:p14="http://schemas.microsoft.com/office/powerpoint/2010/main" val="30131637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hirstwood.com/" TargetMode="External"/><Relationship Id="rId2" Type="http://schemas.openxmlformats.org/officeDocument/2006/relationships/hyperlink" Target="http://www.multisensorylearning.lgfl.net/"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hirstwood.com/" TargetMode="External"/><Relationship Id="rId2" Type="http://schemas.openxmlformats.org/officeDocument/2006/relationships/hyperlink" Target="http://www.multisensorylearning.lgfl.net/"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hirstwood.com/" TargetMode="External"/><Relationship Id="rId2" Type="http://schemas.openxmlformats.org/officeDocument/2006/relationships/hyperlink" Target="http://www.multisensorylearning.lgfl.ne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hirstwood.com/" TargetMode="External"/><Relationship Id="rId2" Type="http://schemas.openxmlformats.org/officeDocument/2006/relationships/hyperlink" Target="http://www.multisensorylearning.lgfl.ne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hirstwood.com/" TargetMode="External"/><Relationship Id="rId2" Type="http://schemas.openxmlformats.org/officeDocument/2006/relationships/hyperlink" Target="http://www.multisensorylearning.lgfl.ne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hirstwood.com/" TargetMode="External"/><Relationship Id="rId2" Type="http://schemas.openxmlformats.org/officeDocument/2006/relationships/hyperlink" Target="http://www.multisensorylearning.lgfl.ne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hirstwood.com/" TargetMode="External"/><Relationship Id="rId2" Type="http://schemas.openxmlformats.org/officeDocument/2006/relationships/hyperlink" Target="http://www.multisensorylearning.lgfl.ne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hirstwood.com/" TargetMode="External"/><Relationship Id="rId2" Type="http://schemas.openxmlformats.org/officeDocument/2006/relationships/hyperlink" Target="http://www.multisensorylearning.lgfl.ne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hirstwood.com/" TargetMode="External"/><Relationship Id="rId2" Type="http://schemas.openxmlformats.org/officeDocument/2006/relationships/hyperlink" Target="http://www.multisensorylearning.lgfl.ne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hirstwood.com/" TargetMode="External"/><Relationship Id="rId2" Type="http://schemas.openxmlformats.org/officeDocument/2006/relationships/hyperlink" Target="http://www.multisensorylearning.lgfl.ne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hirstwood.com/" TargetMode="External"/><Relationship Id="rId2" Type="http://schemas.openxmlformats.org/officeDocument/2006/relationships/hyperlink" Target="http://www.multisensorylearning.lgfl.ne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hirstwood.com/" TargetMode="External"/><Relationship Id="rId2" Type="http://schemas.openxmlformats.org/officeDocument/2006/relationships/hyperlink" Target="http://www.multisensorylearning.lgfl.ne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370137"/>
            <a:ext cx="10515600" cy="3545633"/>
          </a:xfrm>
        </p:spPr>
        <p:txBody>
          <a:bodyPr>
            <a:normAutofit/>
          </a:bodyPr>
          <a:lstStyle/>
          <a:p>
            <a:pPr marL="0" indent="0" algn="ctr">
              <a:buNone/>
            </a:pPr>
            <a:r>
              <a:rPr lang="en-US" b="1" dirty="0" smtClean="0"/>
              <a:t>3</a:t>
            </a:r>
            <a:r>
              <a:rPr lang="en-US" b="1" dirty="0"/>
              <a:t>.</a:t>
            </a:r>
            <a:r>
              <a:rPr lang="en-US" b="1" dirty="0" smtClean="0"/>
              <a:t> </a:t>
            </a:r>
            <a:r>
              <a:rPr lang="en-US" b="1" dirty="0"/>
              <a:t>Sensory Considerations for Learners with Visual &amp; Hearing Loss, Multisensory Learning</a:t>
            </a:r>
            <a:endParaRPr lang="en-GB" dirty="0"/>
          </a:p>
          <a:p>
            <a:pPr marL="0" indent="0" algn="ctr">
              <a:buNone/>
            </a:pPr>
            <a:endParaRPr lang="en-US" b="1" dirty="0" smtClean="0"/>
          </a:p>
          <a:p>
            <a:pPr marL="0" indent="0" algn="ctr">
              <a:buNone/>
            </a:pPr>
            <a:r>
              <a:rPr lang="en-US" b="1" dirty="0" smtClean="0"/>
              <a:t>3B</a:t>
            </a:r>
            <a:r>
              <a:rPr lang="en-US" b="1" dirty="0"/>
              <a:t>: Common Visual </a:t>
            </a:r>
            <a:r>
              <a:rPr lang="en-US" b="1" dirty="0" smtClean="0"/>
              <a:t>Conditions</a:t>
            </a:r>
            <a:endParaRPr lang="en-GB" dirty="0"/>
          </a:p>
        </p:txBody>
      </p:sp>
      <p:sp>
        <p:nvSpPr>
          <p:cNvPr id="5" name="Rectangle 1"/>
          <p:cNvSpPr txBox="1">
            <a:spLocks noChangeArrowheads="1"/>
          </p:cNvSpPr>
          <p:nvPr/>
        </p:nvSpPr>
        <p:spPr bwMode="auto">
          <a:xfrm>
            <a:off x="838200" y="6415802"/>
            <a:ext cx="1050479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defPPr>
              <a:defRPr lang="en-US"/>
            </a:defPPr>
            <a:lvl1pPr marL="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1pPr>
            <a:lvl2pPr marL="4572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2pPr>
            <a:lvl3pPr marL="9144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3pPr>
            <a:lvl4pPr marL="13716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4pPr>
            <a:lvl5pPr marL="18288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5pPr>
            <a:lvl6pPr marL="22860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6pPr>
            <a:lvl7pPr marL="27432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7pPr>
            <a:lvl8pPr marL="32004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8pPr>
            <a:lvl9pPr marL="36576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9pPr>
          </a:lstStyle>
          <a:p>
            <a:r>
              <a:rPr lang="en-GB" altLang="en-US" sz="1000" smtClean="0">
                <a:latin typeface="Calibri" panose="020F0502020204030204" pitchFamily="34" charset="0"/>
                <a:ea typeface="Calibri" panose="020F0502020204030204" pitchFamily="34" charset="0"/>
                <a:cs typeface="Times New Roman" panose="02020603050405020304" pitchFamily="18" charset="0"/>
                <a:hlinkClick r:id="rId2"/>
              </a:rPr>
              <a:t>www.multisensorylearning.lgfl.net</a:t>
            </a:r>
            <a:r>
              <a:rPr lang="en-GB" altLang="en-US" sz="1000" smtClean="0">
                <a:latin typeface="Calibri" panose="020F0502020204030204" pitchFamily="34" charset="0"/>
                <a:ea typeface="Calibri" panose="020F0502020204030204" pitchFamily="34" charset="0"/>
                <a:cs typeface="Times New Roman" panose="02020603050405020304" pitchFamily="18" charset="0"/>
              </a:rPr>
              <a:t>                                    				</a:t>
            </a:r>
            <a:r>
              <a:rPr lang="en-GB" altLang="en-US" sz="1000" smtClean="0">
                <a:latin typeface="Calibri" panose="020F0502020204030204" pitchFamily="34" charset="0"/>
                <a:ea typeface="Calibri" panose="020F0502020204030204" pitchFamily="34" charset="0"/>
                <a:cs typeface="Calibri" panose="020F0502020204030204" pitchFamily="34" charset="0"/>
              </a:rPr>
              <a:t>©</a:t>
            </a:r>
            <a:r>
              <a:rPr lang="en-GB" altLang="en-US" sz="1000" smtClean="0">
                <a:latin typeface="Calibri" panose="020F0502020204030204" pitchFamily="34" charset="0"/>
                <a:ea typeface="Calibri" panose="020F0502020204030204" pitchFamily="34" charset="0"/>
                <a:cs typeface="Times New Roman" panose="02020603050405020304" pitchFamily="18" charset="0"/>
              </a:rPr>
              <a:t>2018 </a:t>
            </a:r>
            <a:r>
              <a:rPr lang="en-GB" altLang="en-US" sz="1000" smtClean="0">
                <a:latin typeface="Calibri" panose="020F0502020204030204" pitchFamily="34" charset="0"/>
                <a:ea typeface="Calibri" panose="020F0502020204030204" pitchFamily="34" charset="0"/>
                <a:cs typeface="Times New Roman" panose="02020603050405020304" pitchFamily="18" charset="0"/>
                <a:hlinkClick r:id="rId3"/>
              </a:rPr>
              <a:t>www.hirstwood.com</a:t>
            </a:r>
            <a:r>
              <a:rPr lang="en-GB" altLang="en-US" sz="1000" smtClean="0">
                <a:latin typeface="Calibri" panose="020F0502020204030204" pitchFamily="34" charset="0"/>
                <a:ea typeface="Calibri" panose="020F0502020204030204" pitchFamily="34" charset="0"/>
                <a:cs typeface="Times New Roman" panose="02020603050405020304" pitchFamily="18" charset="0"/>
              </a:rPr>
              <a:t> &amp; London Grid for Learning</a:t>
            </a:r>
            <a:endParaRPr lang="en-GB" altLang="en-US" dirty="0" smtClean="0"/>
          </a:p>
        </p:txBody>
      </p:sp>
    </p:spTree>
    <p:extLst>
      <p:ext uri="{BB962C8B-B14F-4D97-AF65-F5344CB8AC3E}">
        <p14:creationId xmlns:p14="http://schemas.microsoft.com/office/powerpoint/2010/main" val="20727554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545" y="1124721"/>
            <a:ext cx="4805218" cy="611716"/>
          </a:xfrm>
        </p:spPr>
        <p:txBody>
          <a:bodyPr>
            <a:normAutofit/>
          </a:bodyPr>
          <a:lstStyle/>
          <a:p>
            <a:r>
              <a:rPr lang="en-US" sz="2800" b="1" dirty="0" smtClean="0"/>
              <a:t>Shortsightedness (Myopia)</a:t>
            </a:r>
            <a:endParaRPr lang="en-GB" sz="2800" dirty="0"/>
          </a:p>
        </p:txBody>
      </p:sp>
      <p:sp>
        <p:nvSpPr>
          <p:cNvPr id="3" name="Content Placeholder 2"/>
          <p:cNvSpPr>
            <a:spLocks noGrp="1"/>
          </p:cNvSpPr>
          <p:nvPr>
            <p:ph idx="1"/>
          </p:nvPr>
        </p:nvSpPr>
        <p:spPr>
          <a:xfrm>
            <a:off x="5902037" y="1688140"/>
            <a:ext cx="5985908" cy="4657242"/>
          </a:xfrm>
        </p:spPr>
        <p:txBody>
          <a:bodyPr>
            <a:noAutofit/>
          </a:bodyPr>
          <a:lstStyle/>
          <a:p>
            <a:pPr marL="0" indent="0">
              <a:buNone/>
            </a:pPr>
            <a:r>
              <a:rPr lang="en-US" sz="2000" b="1" dirty="0" smtClean="0"/>
              <a:t>What does this mean for the learner in my class?</a:t>
            </a:r>
            <a:endParaRPr lang="en-GB" sz="2000" dirty="0" smtClean="0"/>
          </a:p>
          <a:p>
            <a:pPr marL="0" indent="0">
              <a:buNone/>
            </a:pPr>
            <a:r>
              <a:rPr lang="en-US" sz="2000" dirty="0" smtClean="0"/>
              <a:t>A learner with short-sightedness, and no corrective glasses, may experience difficulties with:</a:t>
            </a:r>
            <a:endParaRPr lang="en-GB" sz="2000" dirty="0" smtClean="0"/>
          </a:p>
          <a:p>
            <a:r>
              <a:rPr lang="en-US" sz="2000" dirty="0" smtClean="0"/>
              <a:t>distorted or blurred images</a:t>
            </a:r>
            <a:endParaRPr lang="en-GB" sz="2000" dirty="0" smtClean="0"/>
          </a:p>
          <a:p>
            <a:r>
              <a:rPr lang="en-US" sz="2000" dirty="0" smtClean="0"/>
              <a:t>Seeing clearly objects in the distance e.g. the white board/wall display/door/window</a:t>
            </a:r>
            <a:endParaRPr lang="en-GB" sz="2000" dirty="0" smtClean="0"/>
          </a:p>
          <a:p>
            <a:r>
              <a:rPr lang="en-US" sz="2000" dirty="0" smtClean="0"/>
              <a:t>Moving in or exploring an environment where it is difficult to see where it finishes e.g. the playground</a:t>
            </a:r>
            <a:endParaRPr lang="en-GB" sz="2000" dirty="0" smtClean="0"/>
          </a:p>
          <a:p>
            <a:r>
              <a:rPr lang="en-US" sz="2000" dirty="0" smtClean="0"/>
              <a:t>Recognising familiar faces at the edge of their vision e.g. seeing the teacher at the front of the classroom/lunch time supervisor in the playground.</a:t>
            </a:r>
            <a:endParaRPr lang="en-GB" sz="2000" dirty="0"/>
          </a:p>
        </p:txBody>
      </p:sp>
      <p:sp>
        <p:nvSpPr>
          <p:cNvPr id="6" name="Rectangle 1"/>
          <p:cNvSpPr txBox="1">
            <a:spLocks noChangeArrowheads="1"/>
          </p:cNvSpPr>
          <p:nvPr/>
        </p:nvSpPr>
        <p:spPr bwMode="auto">
          <a:xfrm>
            <a:off x="838200" y="6415802"/>
            <a:ext cx="1050479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defPPr>
              <a:defRPr lang="en-US"/>
            </a:defPPr>
            <a:lvl1pPr marL="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1pPr>
            <a:lvl2pPr marL="4572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2pPr>
            <a:lvl3pPr marL="9144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3pPr>
            <a:lvl4pPr marL="13716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4pPr>
            <a:lvl5pPr marL="18288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5pPr>
            <a:lvl6pPr marL="22860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6pPr>
            <a:lvl7pPr marL="27432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7pPr>
            <a:lvl8pPr marL="32004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8pPr>
            <a:lvl9pPr marL="36576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9pPr>
          </a:lstStyle>
          <a:p>
            <a:r>
              <a:rPr lang="en-GB" altLang="en-US" sz="1000" dirty="0" smtClean="0">
                <a:latin typeface="Calibri" panose="020F0502020204030204" pitchFamily="34" charset="0"/>
                <a:ea typeface="Calibri" panose="020F0502020204030204" pitchFamily="34" charset="0"/>
                <a:cs typeface="Times New Roman" panose="02020603050405020304" pitchFamily="18" charset="0"/>
                <a:hlinkClick r:id="rId2"/>
              </a:rPr>
              <a:t>www.multisensorylearning.lgfl.net</a:t>
            </a:r>
            <a:r>
              <a:rPr lang="en-GB" altLang="en-US" sz="1000" dirty="0" smtClean="0">
                <a:latin typeface="Calibri" panose="020F0502020204030204" pitchFamily="34" charset="0"/>
                <a:ea typeface="Calibri" panose="020F0502020204030204" pitchFamily="34" charset="0"/>
                <a:cs typeface="Times New Roman" panose="02020603050405020304" pitchFamily="18" charset="0"/>
              </a:rPr>
              <a:t>                                    				</a:t>
            </a:r>
            <a:r>
              <a:rPr lang="en-GB" altLang="en-US" sz="1000" dirty="0" smtClean="0">
                <a:latin typeface="Calibri" panose="020F0502020204030204" pitchFamily="34" charset="0"/>
                <a:ea typeface="Calibri" panose="020F0502020204030204" pitchFamily="34" charset="0"/>
                <a:cs typeface="Calibri" panose="020F0502020204030204" pitchFamily="34" charset="0"/>
              </a:rPr>
              <a:t>©</a:t>
            </a:r>
            <a:r>
              <a:rPr lang="en-GB" altLang="en-US" sz="1000" dirty="0" smtClean="0">
                <a:latin typeface="Calibri" panose="020F0502020204030204" pitchFamily="34" charset="0"/>
                <a:ea typeface="Calibri" panose="020F0502020204030204" pitchFamily="34" charset="0"/>
                <a:cs typeface="Times New Roman" panose="02020603050405020304" pitchFamily="18" charset="0"/>
              </a:rPr>
              <a:t>2018 </a:t>
            </a:r>
            <a:r>
              <a:rPr lang="en-GB" altLang="en-US" sz="1000" dirty="0" smtClean="0">
                <a:latin typeface="Calibri" panose="020F0502020204030204" pitchFamily="34" charset="0"/>
                <a:ea typeface="Calibri" panose="020F0502020204030204" pitchFamily="34" charset="0"/>
                <a:cs typeface="Times New Roman" panose="02020603050405020304" pitchFamily="18" charset="0"/>
                <a:hlinkClick r:id="rId3"/>
              </a:rPr>
              <a:t>www.hirstwood.com</a:t>
            </a:r>
            <a:r>
              <a:rPr lang="en-GB" altLang="en-US" sz="1000" dirty="0" smtClean="0">
                <a:latin typeface="Calibri" panose="020F0502020204030204" pitchFamily="34" charset="0"/>
                <a:ea typeface="Calibri" panose="020F0502020204030204" pitchFamily="34" charset="0"/>
                <a:cs typeface="Times New Roman" panose="02020603050405020304" pitchFamily="18" charset="0"/>
              </a:rPr>
              <a:t> &amp; London Grid for Learning</a:t>
            </a:r>
            <a:endParaRPr lang="en-GB" altLang="en-US" dirty="0" smtClean="0"/>
          </a:p>
        </p:txBody>
      </p:sp>
      <p:sp>
        <p:nvSpPr>
          <p:cNvPr id="4" name="Rectangle 3"/>
          <p:cNvSpPr/>
          <p:nvPr/>
        </p:nvSpPr>
        <p:spPr>
          <a:xfrm>
            <a:off x="265545" y="1996426"/>
            <a:ext cx="5091546" cy="4093428"/>
          </a:xfrm>
          <a:prstGeom prst="rect">
            <a:avLst/>
          </a:prstGeom>
        </p:spPr>
        <p:txBody>
          <a:bodyPr wrap="square">
            <a:spAutoFit/>
          </a:bodyPr>
          <a:lstStyle/>
          <a:p>
            <a:r>
              <a:rPr lang="en-US" sz="2000" b="1" dirty="0">
                <a:latin typeface="Arial" panose="020B0604020202020204" pitchFamily="34" charset="0"/>
                <a:cs typeface="Arial" panose="020B0604020202020204" pitchFamily="34" charset="0"/>
              </a:rPr>
              <a:t>What is this?</a:t>
            </a:r>
            <a:endParaRPr lang="en-GB"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Short sightedness is the inability to see objects at a distance clearly.  This is usually corrected with prescription glasses.  However, this may be difficult to identify in a learner with SEND.</a:t>
            </a:r>
            <a:endParaRPr lang="en-GB"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 </a:t>
            </a:r>
            <a:endParaRPr lang="en-GB" sz="2000"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What causes this?</a:t>
            </a:r>
            <a:endParaRPr lang="en-GB"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The eyeball is too long, or the cornea is too rounded and when the light enters the eye through the cornea, it is focused just in front of the retina and not on the retina itself.  </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6145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782" y="1087775"/>
            <a:ext cx="5414818" cy="500879"/>
          </a:xfrm>
        </p:spPr>
        <p:txBody>
          <a:bodyPr>
            <a:normAutofit/>
          </a:bodyPr>
          <a:lstStyle/>
          <a:p>
            <a:r>
              <a:rPr lang="en-US" sz="2800" b="1" dirty="0" err="1" smtClean="0"/>
              <a:t>Longsightedness</a:t>
            </a:r>
            <a:r>
              <a:rPr lang="en-US" sz="2800" b="1" dirty="0" smtClean="0"/>
              <a:t> (Hyperopia)</a:t>
            </a:r>
            <a:endParaRPr lang="en-GB" sz="2800" dirty="0"/>
          </a:p>
        </p:txBody>
      </p:sp>
      <p:sp>
        <p:nvSpPr>
          <p:cNvPr id="3" name="Content Placeholder 2"/>
          <p:cNvSpPr>
            <a:spLocks noGrp="1"/>
          </p:cNvSpPr>
          <p:nvPr>
            <p:ph idx="1"/>
          </p:nvPr>
        </p:nvSpPr>
        <p:spPr>
          <a:xfrm>
            <a:off x="5772726" y="1840868"/>
            <a:ext cx="6047327" cy="4351338"/>
          </a:xfrm>
        </p:spPr>
        <p:txBody>
          <a:bodyPr>
            <a:normAutofit fontScale="70000" lnSpcReduction="20000"/>
          </a:bodyPr>
          <a:lstStyle/>
          <a:p>
            <a:pPr marL="0" indent="0">
              <a:buNone/>
            </a:pPr>
            <a:r>
              <a:rPr lang="en-US" b="1" dirty="0" smtClean="0"/>
              <a:t>What </a:t>
            </a:r>
            <a:r>
              <a:rPr lang="en-US" b="1" dirty="0"/>
              <a:t>does this mean for the learner in my class?</a:t>
            </a:r>
            <a:endParaRPr lang="en-GB" dirty="0"/>
          </a:p>
          <a:p>
            <a:pPr marL="0" indent="0">
              <a:buNone/>
            </a:pPr>
            <a:r>
              <a:rPr lang="en-US" dirty="0"/>
              <a:t>A learner with long-sightedness, and no corrective glasses, may experience difficulties with:</a:t>
            </a:r>
            <a:endParaRPr lang="en-GB" dirty="0"/>
          </a:p>
          <a:p>
            <a:pPr marL="0" indent="0">
              <a:buNone/>
            </a:pPr>
            <a:r>
              <a:rPr lang="en-US" dirty="0"/>
              <a:t> </a:t>
            </a:r>
            <a:endParaRPr lang="en-GB" dirty="0"/>
          </a:p>
          <a:p>
            <a:r>
              <a:rPr lang="en-US" dirty="0"/>
              <a:t>recognising objects very near to them - moving themselves away from the object to see it more clearly</a:t>
            </a:r>
            <a:endParaRPr lang="en-GB" dirty="0"/>
          </a:p>
          <a:p>
            <a:r>
              <a:rPr lang="en-US" dirty="0"/>
              <a:t>distorted or blurred images</a:t>
            </a:r>
            <a:endParaRPr lang="en-GB" dirty="0"/>
          </a:p>
          <a:p>
            <a:r>
              <a:rPr lang="en-US" dirty="0"/>
              <a:t>hand eye co-ordination making handling and manipulating near objects more difficult</a:t>
            </a:r>
            <a:endParaRPr lang="en-GB" dirty="0"/>
          </a:p>
          <a:p>
            <a:r>
              <a:rPr lang="en-US" dirty="0"/>
              <a:t>Recognising familiar faces too close to them</a:t>
            </a:r>
            <a:endParaRPr lang="en-GB" dirty="0"/>
          </a:p>
          <a:p>
            <a:r>
              <a:rPr lang="en-US" dirty="0"/>
              <a:t>Playing with objects and toys which are too close e.g. on a tray or desk</a:t>
            </a:r>
            <a:endParaRPr lang="en-GB" dirty="0"/>
          </a:p>
        </p:txBody>
      </p:sp>
      <p:sp>
        <p:nvSpPr>
          <p:cNvPr id="6" name="Rectangle 1"/>
          <p:cNvSpPr txBox="1">
            <a:spLocks noChangeArrowheads="1"/>
          </p:cNvSpPr>
          <p:nvPr/>
        </p:nvSpPr>
        <p:spPr bwMode="auto">
          <a:xfrm>
            <a:off x="838200" y="6415802"/>
            <a:ext cx="1050479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defPPr>
              <a:defRPr lang="en-US"/>
            </a:defPPr>
            <a:lvl1pPr marL="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1pPr>
            <a:lvl2pPr marL="4572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2pPr>
            <a:lvl3pPr marL="9144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3pPr>
            <a:lvl4pPr marL="13716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4pPr>
            <a:lvl5pPr marL="18288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5pPr>
            <a:lvl6pPr marL="22860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6pPr>
            <a:lvl7pPr marL="27432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7pPr>
            <a:lvl8pPr marL="32004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8pPr>
            <a:lvl9pPr marL="36576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9pPr>
          </a:lstStyle>
          <a:p>
            <a:r>
              <a:rPr lang="en-GB" altLang="en-US" sz="1000" dirty="0" smtClean="0">
                <a:latin typeface="Calibri" panose="020F0502020204030204" pitchFamily="34" charset="0"/>
                <a:ea typeface="Calibri" panose="020F0502020204030204" pitchFamily="34" charset="0"/>
                <a:cs typeface="Times New Roman" panose="02020603050405020304" pitchFamily="18" charset="0"/>
                <a:hlinkClick r:id="rId2"/>
              </a:rPr>
              <a:t>www.multisensorylearning.lgfl.net</a:t>
            </a:r>
            <a:r>
              <a:rPr lang="en-GB" altLang="en-US" sz="1000" dirty="0" smtClean="0">
                <a:latin typeface="Calibri" panose="020F0502020204030204" pitchFamily="34" charset="0"/>
                <a:ea typeface="Calibri" panose="020F0502020204030204" pitchFamily="34" charset="0"/>
                <a:cs typeface="Times New Roman" panose="02020603050405020304" pitchFamily="18" charset="0"/>
              </a:rPr>
              <a:t>                                    				</a:t>
            </a:r>
            <a:r>
              <a:rPr lang="en-GB" altLang="en-US" sz="1000" dirty="0" smtClean="0">
                <a:latin typeface="Calibri" panose="020F0502020204030204" pitchFamily="34" charset="0"/>
                <a:ea typeface="Calibri" panose="020F0502020204030204" pitchFamily="34" charset="0"/>
                <a:cs typeface="Calibri" panose="020F0502020204030204" pitchFamily="34" charset="0"/>
              </a:rPr>
              <a:t>©</a:t>
            </a:r>
            <a:r>
              <a:rPr lang="en-GB" altLang="en-US" sz="1000" dirty="0" smtClean="0">
                <a:latin typeface="Calibri" panose="020F0502020204030204" pitchFamily="34" charset="0"/>
                <a:ea typeface="Calibri" panose="020F0502020204030204" pitchFamily="34" charset="0"/>
                <a:cs typeface="Times New Roman" panose="02020603050405020304" pitchFamily="18" charset="0"/>
              </a:rPr>
              <a:t>2018 </a:t>
            </a:r>
            <a:r>
              <a:rPr lang="en-GB" altLang="en-US" sz="1000" dirty="0" smtClean="0">
                <a:latin typeface="Calibri" panose="020F0502020204030204" pitchFamily="34" charset="0"/>
                <a:ea typeface="Calibri" panose="020F0502020204030204" pitchFamily="34" charset="0"/>
                <a:cs typeface="Times New Roman" panose="02020603050405020304" pitchFamily="18" charset="0"/>
                <a:hlinkClick r:id="rId3"/>
              </a:rPr>
              <a:t>www.hirstwood.com</a:t>
            </a:r>
            <a:r>
              <a:rPr lang="en-GB" altLang="en-US" sz="1000" dirty="0" smtClean="0">
                <a:latin typeface="Calibri" panose="020F0502020204030204" pitchFamily="34" charset="0"/>
                <a:ea typeface="Calibri" panose="020F0502020204030204" pitchFamily="34" charset="0"/>
                <a:cs typeface="Times New Roman" panose="02020603050405020304" pitchFamily="18" charset="0"/>
              </a:rPr>
              <a:t> &amp; London Grid for Learning</a:t>
            </a:r>
            <a:endParaRPr lang="en-GB" altLang="en-US" dirty="0" smtClean="0"/>
          </a:p>
        </p:txBody>
      </p:sp>
      <p:sp>
        <p:nvSpPr>
          <p:cNvPr id="4" name="Rectangle 3"/>
          <p:cNvSpPr/>
          <p:nvPr/>
        </p:nvSpPr>
        <p:spPr>
          <a:xfrm>
            <a:off x="274782" y="1840868"/>
            <a:ext cx="5063836" cy="4093428"/>
          </a:xfrm>
          <a:prstGeom prst="rect">
            <a:avLst/>
          </a:prstGeom>
        </p:spPr>
        <p:txBody>
          <a:bodyPr wrap="square">
            <a:spAutoFit/>
          </a:bodyPr>
          <a:lstStyle/>
          <a:p>
            <a:r>
              <a:rPr lang="en-US" sz="2000" b="1" dirty="0">
                <a:latin typeface="Arial" panose="020B0604020202020204" pitchFamily="34" charset="0"/>
                <a:cs typeface="Arial" panose="020B0604020202020204" pitchFamily="34" charset="0"/>
              </a:rPr>
              <a:t>What is this?</a:t>
            </a:r>
            <a:endParaRPr lang="en-GB"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Long sightedness is the inability to see near objects clearly.   This is more common than short </a:t>
            </a:r>
            <a:r>
              <a:rPr lang="en-US" sz="2000" dirty="0" smtClean="0">
                <a:latin typeface="Arial" panose="020B0604020202020204" pitchFamily="34" charset="0"/>
                <a:cs typeface="Arial" panose="020B0604020202020204" pitchFamily="34" charset="0"/>
              </a:rPr>
              <a:t>sightedness</a:t>
            </a:r>
            <a:r>
              <a:rPr lang="en-US" sz="2000" dirty="0">
                <a:latin typeface="Arial" panose="020B0604020202020204" pitchFamily="34" charset="0"/>
                <a:cs typeface="Arial" panose="020B0604020202020204" pitchFamily="34" charset="0"/>
              </a:rPr>
              <a:t>. This is usually corrected with prescription glasses.  However, this may be difficult to identify in a learner with SEND.</a:t>
            </a:r>
            <a:endParaRPr lang="en-GB"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 </a:t>
            </a:r>
            <a:endParaRPr lang="en-GB" sz="2000"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What causes this?</a:t>
            </a:r>
            <a:endParaRPr lang="en-GB"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The eyeball is too short, or the cornea is too flat and when the light enters the eye through the cornea, it is focused beyond the retina, and not on the retina itself.  </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160516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5146" y="1254029"/>
            <a:ext cx="2459182" cy="482407"/>
          </a:xfrm>
        </p:spPr>
        <p:txBody>
          <a:bodyPr>
            <a:normAutofit/>
          </a:bodyPr>
          <a:lstStyle/>
          <a:p>
            <a:r>
              <a:rPr lang="en-US" sz="2800" b="1" dirty="0" smtClean="0"/>
              <a:t>Astigmatism </a:t>
            </a:r>
            <a:endParaRPr lang="en-GB" sz="2800" dirty="0"/>
          </a:p>
        </p:txBody>
      </p:sp>
      <p:sp>
        <p:nvSpPr>
          <p:cNvPr id="3" name="Content Placeholder 2"/>
          <p:cNvSpPr>
            <a:spLocks noGrp="1"/>
          </p:cNvSpPr>
          <p:nvPr>
            <p:ph idx="1"/>
          </p:nvPr>
        </p:nvSpPr>
        <p:spPr>
          <a:xfrm>
            <a:off x="6243782" y="1955267"/>
            <a:ext cx="5271472" cy="2075535"/>
          </a:xfrm>
        </p:spPr>
        <p:txBody>
          <a:bodyPr>
            <a:normAutofit/>
          </a:bodyPr>
          <a:lstStyle/>
          <a:p>
            <a:pPr marL="0" indent="0">
              <a:buNone/>
            </a:pPr>
            <a:r>
              <a:rPr lang="en-US" sz="2000" b="1" dirty="0" smtClean="0"/>
              <a:t>What </a:t>
            </a:r>
            <a:r>
              <a:rPr lang="en-US" sz="2000" b="1" dirty="0"/>
              <a:t>does this mean for the learner in my class?</a:t>
            </a:r>
            <a:endParaRPr lang="en-GB" sz="2000" dirty="0"/>
          </a:p>
          <a:p>
            <a:pPr marL="0" indent="0">
              <a:buNone/>
            </a:pPr>
            <a:r>
              <a:rPr lang="en-US" sz="2000" b="1" dirty="0"/>
              <a:t> </a:t>
            </a:r>
            <a:endParaRPr lang="en-GB" sz="2000" dirty="0"/>
          </a:p>
          <a:p>
            <a:r>
              <a:rPr lang="en-US" sz="2000" dirty="0"/>
              <a:t>Blurred or distorted vision</a:t>
            </a:r>
            <a:endParaRPr lang="en-GB" sz="2000" dirty="0"/>
          </a:p>
          <a:p>
            <a:r>
              <a:rPr lang="en-US" sz="2000" dirty="0"/>
              <a:t>Increased eye strain/headaches</a:t>
            </a:r>
            <a:endParaRPr lang="en-GB" sz="2000" dirty="0"/>
          </a:p>
        </p:txBody>
      </p:sp>
      <p:sp>
        <p:nvSpPr>
          <p:cNvPr id="6" name="Rectangle 1"/>
          <p:cNvSpPr txBox="1">
            <a:spLocks noChangeArrowheads="1"/>
          </p:cNvSpPr>
          <p:nvPr/>
        </p:nvSpPr>
        <p:spPr bwMode="auto">
          <a:xfrm>
            <a:off x="838200" y="6415802"/>
            <a:ext cx="1050479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defPPr>
              <a:defRPr lang="en-US"/>
            </a:defPPr>
            <a:lvl1pPr marL="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1pPr>
            <a:lvl2pPr marL="4572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2pPr>
            <a:lvl3pPr marL="9144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3pPr>
            <a:lvl4pPr marL="13716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4pPr>
            <a:lvl5pPr marL="18288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5pPr>
            <a:lvl6pPr marL="22860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6pPr>
            <a:lvl7pPr marL="27432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7pPr>
            <a:lvl8pPr marL="32004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8pPr>
            <a:lvl9pPr marL="36576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9pPr>
          </a:lstStyle>
          <a:p>
            <a:r>
              <a:rPr lang="en-GB" altLang="en-US" sz="1000" dirty="0" smtClean="0">
                <a:latin typeface="Calibri" panose="020F0502020204030204" pitchFamily="34" charset="0"/>
                <a:ea typeface="Calibri" panose="020F0502020204030204" pitchFamily="34" charset="0"/>
                <a:cs typeface="Times New Roman" panose="02020603050405020304" pitchFamily="18" charset="0"/>
                <a:hlinkClick r:id="rId2"/>
              </a:rPr>
              <a:t>www.multisensorylearning.lgfl.net</a:t>
            </a:r>
            <a:r>
              <a:rPr lang="en-GB" altLang="en-US" sz="1000" dirty="0" smtClean="0">
                <a:latin typeface="Calibri" panose="020F0502020204030204" pitchFamily="34" charset="0"/>
                <a:ea typeface="Calibri" panose="020F0502020204030204" pitchFamily="34" charset="0"/>
                <a:cs typeface="Times New Roman" panose="02020603050405020304" pitchFamily="18" charset="0"/>
              </a:rPr>
              <a:t>                                    				</a:t>
            </a:r>
            <a:r>
              <a:rPr lang="en-GB" altLang="en-US" sz="1000" dirty="0" smtClean="0">
                <a:latin typeface="Calibri" panose="020F0502020204030204" pitchFamily="34" charset="0"/>
                <a:ea typeface="Calibri" panose="020F0502020204030204" pitchFamily="34" charset="0"/>
                <a:cs typeface="Calibri" panose="020F0502020204030204" pitchFamily="34" charset="0"/>
              </a:rPr>
              <a:t>©</a:t>
            </a:r>
            <a:r>
              <a:rPr lang="en-GB" altLang="en-US" sz="1000" dirty="0" smtClean="0">
                <a:latin typeface="Calibri" panose="020F0502020204030204" pitchFamily="34" charset="0"/>
                <a:ea typeface="Calibri" panose="020F0502020204030204" pitchFamily="34" charset="0"/>
                <a:cs typeface="Times New Roman" panose="02020603050405020304" pitchFamily="18" charset="0"/>
              </a:rPr>
              <a:t>2018 </a:t>
            </a:r>
            <a:r>
              <a:rPr lang="en-GB" altLang="en-US" sz="1000" dirty="0" smtClean="0">
                <a:latin typeface="Calibri" panose="020F0502020204030204" pitchFamily="34" charset="0"/>
                <a:ea typeface="Calibri" panose="020F0502020204030204" pitchFamily="34" charset="0"/>
                <a:cs typeface="Times New Roman" panose="02020603050405020304" pitchFamily="18" charset="0"/>
                <a:hlinkClick r:id="rId3"/>
              </a:rPr>
              <a:t>www.hirstwood.com</a:t>
            </a:r>
            <a:r>
              <a:rPr lang="en-GB" altLang="en-US" sz="1000" dirty="0" smtClean="0">
                <a:latin typeface="Calibri" panose="020F0502020204030204" pitchFamily="34" charset="0"/>
                <a:ea typeface="Calibri" panose="020F0502020204030204" pitchFamily="34" charset="0"/>
                <a:cs typeface="Times New Roman" panose="02020603050405020304" pitchFamily="18" charset="0"/>
              </a:rPr>
              <a:t> &amp; London Grid for Learning</a:t>
            </a:r>
            <a:endParaRPr lang="en-GB" altLang="en-US" dirty="0" smtClean="0"/>
          </a:p>
        </p:txBody>
      </p:sp>
      <p:sp>
        <p:nvSpPr>
          <p:cNvPr id="4" name="Rectangle 3"/>
          <p:cNvSpPr/>
          <p:nvPr/>
        </p:nvSpPr>
        <p:spPr>
          <a:xfrm>
            <a:off x="575146" y="1955267"/>
            <a:ext cx="5012854" cy="3785652"/>
          </a:xfrm>
          <a:prstGeom prst="rect">
            <a:avLst/>
          </a:prstGeom>
        </p:spPr>
        <p:txBody>
          <a:bodyPr wrap="square">
            <a:spAutoFit/>
          </a:bodyPr>
          <a:lstStyle/>
          <a:p>
            <a:r>
              <a:rPr lang="en-US" sz="2000" b="1" dirty="0">
                <a:latin typeface="Arial" panose="020B0604020202020204" pitchFamily="34" charset="0"/>
                <a:cs typeface="Arial" panose="020B0604020202020204" pitchFamily="34" charset="0"/>
              </a:rPr>
              <a:t>What is this?</a:t>
            </a:r>
            <a:endParaRPr lang="en-GB"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Astigmatism is similar to long-sightedness and short-sightedness and may co-exist with these Conditions. This is usually corrected with prescription glasses.  However, this may be difficult to identify 	in a learner with SEND.</a:t>
            </a:r>
            <a:endParaRPr lang="en-GB"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 </a:t>
            </a:r>
            <a:endParaRPr lang="en-GB" sz="2000"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What causes this?</a:t>
            </a:r>
            <a:endParaRPr lang="en-GB"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The eyeball is shaped more like a rugby ball than a football, so light is focused at more than one place in the eye.  </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2024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9904" y="1060067"/>
            <a:ext cx="3835400" cy="510116"/>
          </a:xfrm>
        </p:spPr>
        <p:txBody>
          <a:bodyPr>
            <a:normAutofit/>
          </a:bodyPr>
          <a:lstStyle/>
          <a:p>
            <a:pPr algn="ctr"/>
            <a:r>
              <a:rPr lang="en-US" sz="2800" b="1" dirty="0"/>
              <a:t>LOW VISION/’BLIND’</a:t>
            </a:r>
            <a:endParaRPr lang="en-GB" sz="2800" dirty="0"/>
          </a:p>
        </p:txBody>
      </p:sp>
      <p:sp>
        <p:nvSpPr>
          <p:cNvPr id="5" name="Rectangle 1"/>
          <p:cNvSpPr txBox="1">
            <a:spLocks noChangeArrowheads="1"/>
          </p:cNvSpPr>
          <p:nvPr/>
        </p:nvSpPr>
        <p:spPr bwMode="auto">
          <a:xfrm>
            <a:off x="838200" y="6415802"/>
            <a:ext cx="1050479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defPPr>
              <a:defRPr lang="en-US"/>
            </a:defPPr>
            <a:lvl1pPr marL="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1pPr>
            <a:lvl2pPr marL="4572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2pPr>
            <a:lvl3pPr marL="9144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3pPr>
            <a:lvl4pPr marL="13716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4pPr>
            <a:lvl5pPr marL="18288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5pPr>
            <a:lvl6pPr marL="22860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6pPr>
            <a:lvl7pPr marL="27432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7pPr>
            <a:lvl8pPr marL="32004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8pPr>
            <a:lvl9pPr marL="36576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9pPr>
          </a:lstStyle>
          <a:p>
            <a:r>
              <a:rPr lang="en-GB" altLang="en-US" sz="1000" smtClean="0">
                <a:latin typeface="Calibri" panose="020F0502020204030204" pitchFamily="34" charset="0"/>
                <a:ea typeface="Calibri" panose="020F0502020204030204" pitchFamily="34" charset="0"/>
                <a:cs typeface="Times New Roman" panose="02020603050405020304" pitchFamily="18" charset="0"/>
                <a:hlinkClick r:id="rId2"/>
              </a:rPr>
              <a:t>www.multisensorylearning.lgfl.net</a:t>
            </a:r>
            <a:r>
              <a:rPr lang="en-GB" altLang="en-US" sz="1000" smtClean="0">
                <a:latin typeface="Calibri" panose="020F0502020204030204" pitchFamily="34" charset="0"/>
                <a:ea typeface="Calibri" panose="020F0502020204030204" pitchFamily="34" charset="0"/>
                <a:cs typeface="Times New Roman" panose="02020603050405020304" pitchFamily="18" charset="0"/>
              </a:rPr>
              <a:t>                                    				</a:t>
            </a:r>
            <a:r>
              <a:rPr lang="en-GB" altLang="en-US" sz="1000" smtClean="0">
                <a:latin typeface="Calibri" panose="020F0502020204030204" pitchFamily="34" charset="0"/>
                <a:ea typeface="Calibri" panose="020F0502020204030204" pitchFamily="34" charset="0"/>
                <a:cs typeface="Calibri" panose="020F0502020204030204" pitchFamily="34" charset="0"/>
              </a:rPr>
              <a:t>©</a:t>
            </a:r>
            <a:r>
              <a:rPr lang="en-GB" altLang="en-US" sz="1000" smtClean="0">
                <a:latin typeface="Calibri" panose="020F0502020204030204" pitchFamily="34" charset="0"/>
                <a:ea typeface="Calibri" panose="020F0502020204030204" pitchFamily="34" charset="0"/>
                <a:cs typeface="Times New Roman" panose="02020603050405020304" pitchFamily="18" charset="0"/>
              </a:rPr>
              <a:t>2018 </a:t>
            </a:r>
            <a:r>
              <a:rPr lang="en-GB" altLang="en-US" sz="1000" smtClean="0">
                <a:latin typeface="Calibri" panose="020F0502020204030204" pitchFamily="34" charset="0"/>
                <a:ea typeface="Calibri" panose="020F0502020204030204" pitchFamily="34" charset="0"/>
                <a:cs typeface="Times New Roman" panose="02020603050405020304" pitchFamily="18" charset="0"/>
                <a:hlinkClick r:id="rId3"/>
              </a:rPr>
              <a:t>www.hirstwood.com</a:t>
            </a:r>
            <a:r>
              <a:rPr lang="en-GB" altLang="en-US" sz="1000" smtClean="0">
                <a:latin typeface="Calibri" panose="020F0502020204030204" pitchFamily="34" charset="0"/>
                <a:ea typeface="Calibri" panose="020F0502020204030204" pitchFamily="34" charset="0"/>
                <a:cs typeface="Times New Roman" panose="02020603050405020304" pitchFamily="18" charset="0"/>
              </a:rPr>
              <a:t> &amp; London Grid for Learning</a:t>
            </a:r>
            <a:endParaRPr lang="en-GB" altLang="en-US" dirty="0" smtClean="0"/>
          </a:p>
        </p:txBody>
      </p:sp>
      <p:sp>
        <p:nvSpPr>
          <p:cNvPr id="4" name="Rectangle 3"/>
          <p:cNvSpPr/>
          <p:nvPr/>
        </p:nvSpPr>
        <p:spPr>
          <a:xfrm>
            <a:off x="559903" y="1684668"/>
            <a:ext cx="11142569" cy="2677656"/>
          </a:xfrm>
          <a:prstGeom prst="rect">
            <a:avLst/>
          </a:prstGeom>
        </p:spPr>
        <p:txBody>
          <a:bodyPr wrap="square">
            <a:spAutoFit/>
          </a:bodyPr>
          <a:lstStyle/>
          <a:p>
            <a:r>
              <a:rPr lang="en-US" sz="2400" b="1" dirty="0">
                <a:latin typeface="Arial" panose="020B0604020202020204" pitchFamily="34" charset="0"/>
                <a:cs typeface="Arial" panose="020B0604020202020204" pitchFamily="34" charset="0"/>
              </a:rPr>
              <a:t>What is this?</a:t>
            </a:r>
            <a:endParaRPr lang="en-GB"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Learners may be referred to as being ‘blind’, but very few individuals are completely blind, instead they have what might be referred to as ‘low vision.’  This means that their permanent lack of visual acuity interferes with their daily living and cannot be corrected.  A learner with low vision might have light perception - the ability to see the difference between light and dark but a learner who is blind will have no light perception.</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509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txBox="1">
            <a:spLocks noChangeArrowheads="1"/>
          </p:cNvSpPr>
          <p:nvPr/>
        </p:nvSpPr>
        <p:spPr bwMode="auto">
          <a:xfrm>
            <a:off x="838200" y="6415802"/>
            <a:ext cx="1050479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defPPr>
              <a:defRPr lang="en-US"/>
            </a:defPPr>
            <a:lvl1pPr marL="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1pPr>
            <a:lvl2pPr marL="4572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2pPr>
            <a:lvl3pPr marL="9144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3pPr>
            <a:lvl4pPr marL="13716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4pPr>
            <a:lvl5pPr marL="18288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5pPr>
            <a:lvl6pPr marL="22860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6pPr>
            <a:lvl7pPr marL="27432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7pPr>
            <a:lvl8pPr marL="32004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8pPr>
            <a:lvl9pPr marL="36576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9pPr>
          </a:lstStyle>
          <a:p>
            <a:r>
              <a:rPr lang="en-GB" altLang="en-US" sz="1000" smtClean="0">
                <a:latin typeface="Calibri" panose="020F0502020204030204" pitchFamily="34" charset="0"/>
                <a:ea typeface="Calibri" panose="020F0502020204030204" pitchFamily="34" charset="0"/>
                <a:cs typeface="Times New Roman" panose="02020603050405020304" pitchFamily="18" charset="0"/>
                <a:hlinkClick r:id="rId2"/>
              </a:rPr>
              <a:t>www.multisensorylearning.lgfl.net</a:t>
            </a:r>
            <a:r>
              <a:rPr lang="en-GB" altLang="en-US" sz="1000" smtClean="0">
                <a:latin typeface="Calibri" panose="020F0502020204030204" pitchFamily="34" charset="0"/>
                <a:ea typeface="Calibri" panose="020F0502020204030204" pitchFamily="34" charset="0"/>
                <a:cs typeface="Times New Roman" panose="02020603050405020304" pitchFamily="18" charset="0"/>
              </a:rPr>
              <a:t>                                    				</a:t>
            </a:r>
            <a:r>
              <a:rPr lang="en-GB" altLang="en-US" sz="1000" smtClean="0">
                <a:latin typeface="Calibri" panose="020F0502020204030204" pitchFamily="34" charset="0"/>
                <a:ea typeface="Calibri" panose="020F0502020204030204" pitchFamily="34" charset="0"/>
                <a:cs typeface="Calibri" panose="020F0502020204030204" pitchFamily="34" charset="0"/>
              </a:rPr>
              <a:t>©</a:t>
            </a:r>
            <a:r>
              <a:rPr lang="en-GB" altLang="en-US" sz="1000" smtClean="0">
                <a:latin typeface="Calibri" panose="020F0502020204030204" pitchFamily="34" charset="0"/>
                <a:ea typeface="Calibri" panose="020F0502020204030204" pitchFamily="34" charset="0"/>
                <a:cs typeface="Times New Roman" panose="02020603050405020304" pitchFamily="18" charset="0"/>
              </a:rPr>
              <a:t>2018 </a:t>
            </a:r>
            <a:r>
              <a:rPr lang="en-GB" altLang="en-US" sz="1000" smtClean="0">
                <a:latin typeface="Calibri" panose="020F0502020204030204" pitchFamily="34" charset="0"/>
                <a:ea typeface="Calibri" panose="020F0502020204030204" pitchFamily="34" charset="0"/>
                <a:cs typeface="Times New Roman" panose="02020603050405020304" pitchFamily="18" charset="0"/>
                <a:hlinkClick r:id="rId3"/>
              </a:rPr>
              <a:t>www.hirstwood.com</a:t>
            </a:r>
            <a:r>
              <a:rPr lang="en-GB" altLang="en-US" sz="1000" smtClean="0">
                <a:latin typeface="Calibri" panose="020F0502020204030204" pitchFamily="34" charset="0"/>
                <a:ea typeface="Calibri" panose="020F0502020204030204" pitchFamily="34" charset="0"/>
                <a:cs typeface="Times New Roman" panose="02020603050405020304" pitchFamily="18" charset="0"/>
              </a:rPr>
              <a:t> &amp; London Grid for Learning</a:t>
            </a:r>
            <a:endParaRPr lang="en-GB" altLang="en-US" dirty="0" smtClean="0"/>
          </a:p>
        </p:txBody>
      </p:sp>
      <p:sp>
        <p:nvSpPr>
          <p:cNvPr id="9" name="Rectangle 8"/>
          <p:cNvSpPr/>
          <p:nvPr/>
        </p:nvSpPr>
        <p:spPr>
          <a:xfrm>
            <a:off x="550667" y="1369615"/>
            <a:ext cx="10422133" cy="1200329"/>
          </a:xfrm>
          <a:prstGeom prst="rect">
            <a:avLst/>
          </a:prstGeom>
        </p:spPr>
        <p:txBody>
          <a:bodyPr wrap="square">
            <a:spAutoFit/>
          </a:bodyPr>
          <a:lstStyle/>
          <a:p>
            <a:r>
              <a:rPr lang="en-US" sz="2400" b="1" dirty="0">
                <a:latin typeface="Arial" panose="020B0604020202020204" pitchFamily="34" charset="0"/>
                <a:cs typeface="Arial" panose="020B0604020202020204" pitchFamily="34" charset="0"/>
              </a:rPr>
              <a:t>What causes this?</a:t>
            </a:r>
            <a:endParaRPr lang="en-GB"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There are multiple causes of low vision </a:t>
            </a:r>
            <a:r>
              <a:rPr lang="en-US" sz="2400" dirty="0" smtClean="0">
                <a:latin typeface="Arial" panose="020B0604020202020204" pitchFamily="34" charset="0"/>
                <a:cs typeface="Arial" panose="020B0604020202020204" pitchFamily="34" charset="0"/>
              </a:rPr>
              <a:t>including </a:t>
            </a:r>
            <a:r>
              <a:rPr lang="en-US" sz="2400" dirty="0">
                <a:latin typeface="Arial" panose="020B0604020202020204" pitchFamily="34" charset="0"/>
                <a:cs typeface="Arial" panose="020B0604020202020204" pitchFamily="34" charset="0"/>
              </a:rPr>
              <a:t>most of the visual Conditions we describe here</a:t>
            </a:r>
            <a:r>
              <a:rPr lang="en-US" sz="2400" dirty="0" smtClean="0">
                <a:latin typeface="Arial" panose="020B0604020202020204" pitchFamily="34" charset="0"/>
                <a:cs typeface="Arial" panose="020B0604020202020204" pitchFamily="34" charset="0"/>
              </a:rPr>
              <a:t>.</a:t>
            </a:r>
            <a:endParaRPr lang="en-GB" sz="2400" dirty="0">
              <a:latin typeface="Arial" panose="020B0604020202020204" pitchFamily="34" charset="0"/>
              <a:cs typeface="Arial" panose="020B0604020202020204" pitchFamily="34" charset="0"/>
            </a:endParaRPr>
          </a:p>
        </p:txBody>
      </p:sp>
      <p:sp>
        <p:nvSpPr>
          <p:cNvPr id="10" name="Rectangle 9"/>
          <p:cNvSpPr/>
          <p:nvPr/>
        </p:nvSpPr>
        <p:spPr>
          <a:xfrm>
            <a:off x="550667" y="2845317"/>
            <a:ext cx="8824242" cy="3046988"/>
          </a:xfrm>
          <a:prstGeom prst="rect">
            <a:avLst/>
          </a:prstGeom>
        </p:spPr>
        <p:txBody>
          <a:bodyPr wrap="square">
            <a:spAutoFit/>
          </a:bodyPr>
          <a:lstStyle/>
          <a:p>
            <a:r>
              <a:rPr lang="en-US" sz="2400" b="1" dirty="0">
                <a:latin typeface="Arial" panose="020B0604020202020204" pitchFamily="34" charset="0"/>
                <a:cs typeface="Arial" panose="020B0604020202020204" pitchFamily="34" charset="0"/>
              </a:rPr>
              <a:t>What does this mean for the learner in my class?</a:t>
            </a:r>
            <a:endParaRPr lang="en-GB"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A learner with low vision may experience difficulties with:</a:t>
            </a:r>
            <a:endParaRPr lang="en-GB"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 </a:t>
            </a:r>
            <a:endParaRPr lang="en-GB"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loss of central vision</a:t>
            </a:r>
            <a:endParaRPr lang="en-GB"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night blindness</a:t>
            </a:r>
            <a:endParaRPr lang="en-GB"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loss of peripheral vision</a:t>
            </a:r>
            <a:endParaRPr lang="en-GB"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blurred vision</a:t>
            </a:r>
            <a:endParaRPr lang="en-GB"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hazy vision</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1505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3346" y="1071418"/>
            <a:ext cx="5818909" cy="519884"/>
          </a:xfrm>
        </p:spPr>
        <p:txBody>
          <a:bodyPr>
            <a:normAutofit/>
          </a:bodyPr>
          <a:lstStyle/>
          <a:p>
            <a:r>
              <a:rPr lang="en-US" sz="2800" dirty="0"/>
              <a:t> </a:t>
            </a:r>
            <a:r>
              <a:rPr lang="en-US" sz="2800" b="1" dirty="0" smtClean="0"/>
              <a:t>Juvenile Macular Degeneration</a:t>
            </a:r>
            <a:endParaRPr lang="en-GB" sz="2800" dirty="0"/>
          </a:p>
        </p:txBody>
      </p:sp>
      <p:sp>
        <p:nvSpPr>
          <p:cNvPr id="3" name="Content Placeholder 2"/>
          <p:cNvSpPr>
            <a:spLocks noGrp="1"/>
          </p:cNvSpPr>
          <p:nvPr>
            <p:ph idx="1"/>
          </p:nvPr>
        </p:nvSpPr>
        <p:spPr>
          <a:xfrm>
            <a:off x="572655" y="1827883"/>
            <a:ext cx="11128815" cy="4351338"/>
          </a:xfrm>
        </p:spPr>
        <p:txBody>
          <a:bodyPr>
            <a:noAutofit/>
          </a:bodyPr>
          <a:lstStyle/>
          <a:p>
            <a:pPr marL="0" indent="0">
              <a:lnSpc>
                <a:spcPct val="100000"/>
              </a:lnSpc>
              <a:buNone/>
            </a:pPr>
            <a:r>
              <a:rPr lang="en-US" sz="2000" b="1" dirty="0"/>
              <a:t>What is this?</a:t>
            </a:r>
            <a:endParaRPr lang="en-GB" sz="2000" dirty="0"/>
          </a:p>
          <a:p>
            <a:pPr marL="0" indent="0">
              <a:lnSpc>
                <a:spcPct val="100000"/>
              </a:lnSpc>
              <a:buNone/>
            </a:pPr>
            <a:r>
              <a:rPr lang="en-US" sz="2000" dirty="0"/>
              <a:t>Macular degeneration is a deterioration or breakdown of the eye's macula, a very small part of the retina. Learners are unable to use their straight-ahead vision to see fine detail</a:t>
            </a:r>
            <a:r>
              <a:rPr lang="en-US" sz="2000" dirty="0" smtClean="0"/>
              <a:t>.</a:t>
            </a:r>
            <a:endParaRPr lang="en-GB" sz="2000" dirty="0"/>
          </a:p>
          <a:p>
            <a:pPr marL="0" indent="0">
              <a:lnSpc>
                <a:spcPct val="100000"/>
              </a:lnSpc>
              <a:buNone/>
            </a:pPr>
            <a:endParaRPr lang="en-US" sz="100" b="1" dirty="0" smtClean="0"/>
          </a:p>
          <a:p>
            <a:pPr marL="0" indent="0">
              <a:lnSpc>
                <a:spcPct val="100000"/>
              </a:lnSpc>
              <a:buNone/>
            </a:pPr>
            <a:r>
              <a:rPr lang="en-US" sz="2000" b="1" dirty="0" smtClean="0"/>
              <a:t>What </a:t>
            </a:r>
            <a:r>
              <a:rPr lang="en-US" sz="2000" b="1" dirty="0"/>
              <a:t>causes this?</a:t>
            </a:r>
            <a:endParaRPr lang="en-GB" sz="2000" dirty="0"/>
          </a:p>
          <a:p>
            <a:pPr marL="0" indent="0">
              <a:lnSpc>
                <a:spcPct val="100000"/>
              </a:lnSpc>
              <a:buNone/>
            </a:pPr>
            <a:r>
              <a:rPr lang="en-US" sz="2000" dirty="0"/>
              <a:t>A rare genetic condition</a:t>
            </a:r>
            <a:r>
              <a:rPr lang="en-US" sz="2000" dirty="0" smtClean="0"/>
              <a:t>.</a:t>
            </a:r>
            <a:endParaRPr lang="en-GB" sz="2000" dirty="0"/>
          </a:p>
          <a:p>
            <a:pPr marL="0" indent="0">
              <a:lnSpc>
                <a:spcPct val="100000"/>
              </a:lnSpc>
              <a:buNone/>
            </a:pPr>
            <a:endParaRPr lang="en-US" sz="100" b="1" dirty="0" smtClean="0"/>
          </a:p>
          <a:p>
            <a:pPr marL="0" indent="0">
              <a:lnSpc>
                <a:spcPct val="100000"/>
              </a:lnSpc>
              <a:buNone/>
            </a:pPr>
            <a:r>
              <a:rPr lang="en-US" sz="2000" b="1" dirty="0" smtClean="0"/>
              <a:t>What </a:t>
            </a:r>
            <a:r>
              <a:rPr lang="en-US" sz="2000" b="1" dirty="0"/>
              <a:t>does this mean for the learner in my class?</a:t>
            </a:r>
            <a:endParaRPr lang="en-GB" sz="2000" dirty="0"/>
          </a:p>
          <a:p>
            <a:pPr marL="0" indent="0">
              <a:lnSpc>
                <a:spcPct val="100000"/>
              </a:lnSpc>
              <a:buNone/>
            </a:pPr>
            <a:r>
              <a:rPr lang="en-US" sz="2000" dirty="0"/>
              <a:t>A learner with juvenile macular degeneration will experience</a:t>
            </a:r>
            <a:r>
              <a:rPr lang="en-US" sz="2000" dirty="0" smtClean="0"/>
              <a:t>:</a:t>
            </a:r>
            <a:endParaRPr lang="en-GB" sz="2000" dirty="0"/>
          </a:p>
          <a:p>
            <a:pPr>
              <a:lnSpc>
                <a:spcPct val="100000"/>
              </a:lnSpc>
            </a:pPr>
            <a:r>
              <a:rPr lang="en-US" sz="2000" dirty="0"/>
              <a:t>a loss of straight ahead vision</a:t>
            </a:r>
            <a:endParaRPr lang="en-GB" sz="2000" dirty="0"/>
          </a:p>
          <a:p>
            <a:pPr>
              <a:lnSpc>
                <a:spcPct val="100000"/>
              </a:lnSpc>
            </a:pPr>
            <a:r>
              <a:rPr lang="en-US" sz="2000" dirty="0"/>
              <a:t>difficulties discriminating between </a:t>
            </a:r>
            <a:r>
              <a:rPr lang="en-US" sz="2000" dirty="0" err="1"/>
              <a:t>colours</a:t>
            </a:r>
            <a:r>
              <a:rPr lang="en-US" sz="2000" dirty="0"/>
              <a:t> (</a:t>
            </a:r>
            <a:r>
              <a:rPr lang="en-US" sz="2000" dirty="0" err="1"/>
              <a:t>colour</a:t>
            </a:r>
            <a:r>
              <a:rPr lang="en-US" sz="2000" dirty="0"/>
              <a:t> blindness)</a:t>
            </a:r>
            <a:endParaRPr lang="en-GB" sz="2000" dirty="0"/>
          </a:p>
          <a:p>
            <a:pPr>
              <a:lnSpc>
                <a:spcPct val="100000"/>
              </a:lnSpc>
            </a:pPr>
            <a:r>
              <a:rPr lang="en-US" sz="2000" dirty="0"/>
              <a:t>difficulties adjusting from moving from a light to dark environment (or the other way around)</a:t>
            </a:r>
            <a:endParaRPr lang="en-GB" sz="2000" dirty="0"/>
          </a:p>
        </p:txBody>
      </p:sp>
      <p:sp>
        <p:nvSpPr>
          <p:cNvPr id="6" name="Rectangle 1"/>
          <p:cNvSpPr txBox="1">
            <a:spLocks noChangeArrowheads="1"/>
          </p:cNvSpPr>
          <p:nvPr/>
        </p:nvSpPr>
        <p:spPr bwMode="auto">
          <a:xfrm>
            <a:off x="838200" y="6415802"/>
            <a:ext cx="1050479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defPPr>
              <a:defRPr lang="en-US"/>
            </a:defPPr>
            <a:lvl1pPr marL="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1pPr>
            <a:lvl2pPr marL="4572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2pPr>
            <a:lvl3pPr marL="9144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3pPr>
            <a:lvl4pPr marL="13716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4pPr>
            <a:lvl5pPr marL="18288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5pPr>
            <a:lvl6pPr marL="22860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6pPr>
            <a:lvl7pPr marL="27432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7pPr>
            <a:lvl8pPr marL="32004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8pPr>
            <a:lvl9pPr marL="36576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9pPr>
          </a:lstStyle>
          <a:p>
            <a:r>
              <a:rPr lang="en-GB" altLang="en-US" sz="1000" smtClean="0">
                <a:latin typeface="Calibri" panose="020F0502020204030204" pitchFamily="34" charset="0"/>
                <a:ea typeface="Calibri" panose="020F0502020204030204" pitchFamily="34" charset="0"/>
                <a:cs typeface="Times New Roman" panose="02020603050405020304" pitchFamily="18" charset="0"/>
                <a:hlinkClick r:id="rId2"/>
              </a:rPr>
              <a:t>www.multisensorylearning.lgfl.net</a:t>
            </a:r>
            <a:r>
              <a:rPr lang="en-GB" altLang="en-US" sz="1000" smtClean="0">
                <a:latin typeface="Calibri" panose="020F0502020204030204" pitchFamily="34" charset="0"/>
                <a:ea typeface="Calibri" panose="020F0502020204030204" pitchFamily="34" charset="0"/>
                <a:cs typeface="Times New Roman" panose="02020603050405020304" pitchFamily="18" charset="0"/>
              </a:rPr>
              <a:t>                                    				</a:t>
            </a:r>
            <a:r>
              <a:rPr lang="en-GB" altLang="en-US" sz="1000" smtClean="0">
                <a:latin typeface="Calibri" panose="020F0502020204030204" pitchFamily="34" charset="0"/>
                <a:ea typeface="Calibri" panose="020F0502020204030204" pitchFamily="34" charset="0"/>
                <a:cs typeface="Calibri" panose="020F0502020204030204" pitchFamily="34" charset="0"/>
              </a:rPr>
              <a:t>©</a:t>
            </a:r>
            <a:r>
              <a:rPr lang="en-GB" altLang="en-US" sz="1000" smtClean="0">
                <a:latin typeface="Calibri" panose="020F0502020204030204" pitchFamily="34" charset="0"/>
                <a:ea typeface="Calibri" panose="020F0502020204030204" pitchFamily="34" charset="0"/>
                <a:cs typeface="Times New Roman" panose="02020603050405020304" pitchFamily="18" charset="0"/>
              </a:rPr>
              <a:t>2018 </a:t>
            </a:r>
            <a:r>
              <a:rPr lang="en-GB" altLang="en-US" sz="1000" smtClean="0">
                <a:latin typeface="Calibri" panose="020F0502020204030204" pitchFamily="34" charset="0"/>
                <a:ea typeface="Calibri" panose="020F0502020204030204" pitchFamily="34" charset="0"/>
                <a:cs typeface="Times New Roman" panose="02020603050405020304" pitchFamily="18" charset="0"/>
                <a:hlinkClick r:id="rId3"/>
              </a:rPr>
              <a:t>www.hirstwood.com</a:t>
            </a:r>
            <a:r>
              <a:rPr lang="en-GB" altLang="en-US" sz="1000" smtClean="0">
                <a:latin typeface="Calibri" panose="020F0502020204030204" pitchFamily="34" charset="0"/>
                <a:ea typeface="Calibri" panose="020F0502020204030204" pitchFamily="34" charset="0"/>
                <a:cs typeface="Times New Roman" panose="02020603050405020304" pitchFamily="18" charset="0"/>
              </a:rPr>
              <a:t> &amp; London Grid for Learning</a:t>
            </a:r>
            <a:endParaRPr lang="en-GB" altLang="en-US" dirty="0" smtClean="0"/>
          </a:p>
        </p:txBody>
      </p:sp>
    </p:spTree>
    <p:extLst>
      <p:ext uri="{BB962C8B-B14F-4D97-AF65-F5344CB8AC3E}">
        <p14:creationId xmlns:p14="http://schemas.microsoft.com/office/powerpoint/2010/main" val="627275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275" y="1133958"/>
            <a:ext cx="4856016" cy="510116"/>
          </a:xfrm>
        </p:spPr>
        <p:txBody>
          <a:bodyPr>
            <a:noAutofit/>
          </a:bodyPr>
          <a:lstStyle/>
          <a:p>
            <a:r>
              <a:rPr lang="en-US" sz="2800" dirty="0"/>
              <a:t> </a:t>
            </a:r>
            <a:r>
              <a:rPr lang="en-US" sz="2800" b="1" dirty="0" smtClean="0"/>
              <a:t>Cortical Visual Condition</a:t>
            </a:r>
            <a:endParaRPr lang="en-GB" sz="2800" dirty="0"/>
          </a:p>
        </p:txBody>
      </p:sp>
      <p:sp>
        <p:nvSpPr>
          <p:cNvPr id="3" name="Content Placeholder 2"/>
          <p:cNvSpPr>
            <a:spLocks noGrp="1"/>
          </p:cNvSpPr>
          <p:nvPr>
            <p:ph idx="1"/>
          </p:nvPr>
        </p:nvSpPr>
        <p:spPr>
          <a:xfrm>
            <a:off x="324580" y="1782618"/>
            <a:ext cx="4875496" cy="4756294"/>
          </a:xfrm>
        </p:spPr>
        <p:txBody>
          <a:bodyPr>
            <a:noAutofit/>
          </a:bodyPr>
          <a:lstStyle/>
          <a:p>
            <a:pPr marL="0" indent="0">
              <a:buNone/>
            </a:pPr>
            <a:r>
              <a:rPr lang="en-US" sz="2000" b="1" dirty="0"/>
              <a:t>What is this?</a:t>
            </a:r>
            <a:endParaRPr lang="en-GB" sz="2000" dirty="0"/>
          </a:p>
          <a:p>
            <a:pPr marL="0" indent="0">
              <a:buNone/>
            </a:pPr>
            <a:r>
              <a:rPr lang="en-US" sz="2000" dirty="0"/>
              <a:t>Cortical Visual </a:t>
            </a:r>
            <a:r>
              <a:rPr lang="en-US" sz="2000" dirty="0" smtClean="0"/>
              <a:t>Condition </a:t>
            </a:r>
            <a:r>
              <a:rPr lang="en-US" sz="2000" dirty="0"/>
              <a:t>(CVI) is the most common cause of visual </a:t>
            </a:r>
            <a:r>
              <a:rPr lang="en-US" sz="2000" dirty="0" smtClean="0"/>
              <a:t>Condition </a:t>
            </a:r>
            <a:r>
              <a:rPr lang="en-US" sz="2000" dirty="0"/>
              <a:t>in children.</a:t>
            </a:r>
            <a:endParaRPr lang="en-GB" sz="2000" dirty="0"/>
          </a:p>
          <a:p>
            <a:pPr marL="0" indent="0">
              <a:buNone/>
            </a:pPr>
            <a:r>
              <a:rPr lang="en-US" sz="2000" dirty="0"/>
              <a:t> </a:t>
            </a:r>
            <a:endParaRPr lang="en-GB" sz="2000" dirty="0"/>
          </a:p>
          <a:p>
            <a:pPr marL="0" indent="0">
              <a:buNone/>
            </a:pPr>
            <a:r>
              <a:rPr lang="en-US" sz="2000" b="1" dirty="0"/>
              <a:t>What causes this?</a:t>
            </a:r>
            <a:endParaRPr lang="en-GB" sz="2000" dirty="0"/>
          </a:p>
          <a:p>
            <a:pPr marL="0" indent="0">
              <a:buNone/>
            </a:pPr>
            <a:r>
              <a:rPr lang="en-US" sz="2000" dirty="0"/>
              <a:t>CVI is a result of the brain not being able to interpret, or make sense of, the visual information it receives from the eyes.  </a:t>
            </a:r>
            <a:endParaRPr lang="en-GB" sz="2000" dirty="0"/>
          </a:p>
          <a:p>
            <a:pPr marL="0" indent="0">
              <a:buNone/>
            </a:pPr>
            <a:r>
              <a:rPr lang="en-US" sz="2000" dirty="0"/>
              <a:t> </a:t>
            </a:r>
            <a:endParaRPr lang="en-GB" sz="2000" dirty="0"/>
          </a:p>
        </p:txBody>
      </p:sp>
      <p:sp>
        <p:nvSpPr>
          <p:cNvPr id="6" name="Rectangle 1"/>
          <p:cNvSpPr txBox="1">
            <a:spLocks noChangeArrowheads="1"/>
          </p:cNvSpPr>
          <p:nvPr/>
        </p:nvSpPr>
        <p:spPr bwMode="auto">
          <a:xfrm>
            <a:off x="838200" y="6415802"/>
            <a:ext cx="1050479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defPPr>
              <a:defRPr lang="en-US"/>
            </a:defPPr>
            <a:lvl1pPr marL="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1pPr>
            <a:lvl2pPr marL="4572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2pPr>
            <a:lvl3pPr marL="9144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3pPr>
            <a:lvl4pPr marL="13716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4pPr>
            <a:lvl5pPr marL="18288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5pPr>
            <a:lvl6pPr marL="22860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6pPr>
            <a:lvl7pPr marL="27432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7pPr>
            <a:lvl8pPr marL="32004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8pPr>
            <a:lvl9pPr marL="36576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9pPr>
          </a:lstStyle>
          <a:p>
            <a:r>
              <a:rPr lang="en-GB" altLang="en-US" sz="1000" smtClean="0">
                <a:latin typeface="Calibri" panose="020F0502020204030204" pitchFamily="34" charset="0"/>
                <a:ea typeface="Calibri" panose="020F0502020204030204" pitchFamily="34" charset="0"/>
                <a:cs typeface="Times New Roman" panose="02020603050405020304" pitchFamily="18" charset="0"/>
                <a:hlinkClick r:id="rId2"/>
              </a:rPr>
              <a:t>www.multisensorylearning.lgfl.net</a:t>
            </a:r>
            <a:r>
              <a:rPr lang="en-GB" altLang="en-US" sz="1000" smtClean="0">
                <a:latin typeface="Calibri" panose="020F0502020204030204" pitchFamily="34" charset="0"/>
                <a:ea typeface="Calibri" panose="020F0502020204030204" pitchFamily="34" charset="0"/>
                <a:cs typeface="Times New Roman" panose="02020603050405020304" pitchFamily="18" charset="0"/>
              </a:rPr>
              <a:t>                                    				</a:t>
            </a:r>
            <a:r>
              <a:rPr lang="en-GB" altLang="en-US" sz="1000" smtClean="0">
                <a:latin typeface="Calibri" panose="020F0502020204030204" pitchFamily="34" charset="0"/>
                <a:ea typeface="Calibri" panose="020F0502020204030204" pitchFamily="34" charset="0"/>
                <a:cs typeface="Calibri" panose="020F0502020204030204" pitchFamily="34" charset="0"/>
              </a:rPr>
              <a:t>©</a:t>
            </a:r>
            <a:r>
              <a:rPr lang="en-GB" altLang="en-US" sz="1000" smtClean="0">
                <a:latin typeface="Calibri" panose="020F0502020204030204" pitchFamily="34" charset="0"/>
                <a:ea typeface="Calibri" panose="020F0502020204030204" pitchFamily="34" charset="0"/>
                <a:cs typeface="Times New Roman" panose="02020603050405020304" pitchFamily="18" charset="0"/>
              </a:rPr>
              <a:t>2018 </a:t>
            </a:r>
            <a:r>
              <a:rPr lang="en-GB" altLang="en-US" sz="1000" smtClean="0">
                <a:latin typeface="Calibri" panose="020F0502020204030204" pitchFamily="34" charset="0"/>
                <a:ea typeface="Calibri" panose="020F0502020204030204" pitchFamily="34" charset="0"/>
                <a:cs typeface="Times New Roman" panose="02020603050405020304" pitchFamily="18" charset="0"/>
                <a:hlinkClick r:id="rId3"/>
              </a:rPr>
              <a:t>www.hirstwood.com</a:t>
            </a:r>
            <a:r>
              <a:rPr lang="en-GB" altLang="en-US" sz="1000" smtClean="0">
                <a:latin typeface="Calibri" panose="020F0502020204030204" pitchFamily="34" charset="0"/>
                <a:ea typeface="Calibri" panose="020F0502020204030204" pitchFamily="34" charset="0"/>
                <a:cs typeface="Times New Roman" panose="02020603050405020304" pitchFamily="18" charset="0"/>
              </a:rPr>
              <a:t> &amp; London Grid for Learning</a:t>
            </a:r>
            <a:endParaRPr lang="en-GB" altLang="en-US" dirty="0" smtClean="0"/>
          </a:p>
        </p:txBody>
      </p:sp>
      <p:sp>
        <p:nvSpPr>
          <p:cNvPr id="4" name="Rectangle 3"/>
          <p:cNvSpPr/>
          <p:nvPr/>
        </p:nvSpPr>
        <p:spPr>
          <a:xfrm>
            <a:off x="5551055" y="1644074"/>
            <a:ext cx="6404413" cy="3477875"/>
          </a:xfrm>
          <a:prstGeom prst="rect">
            <a:avLst/>
          </a:prstGeom>
        </p:spPr>
        <p:txBody>
          <a:bodyPr wrap="square">
            <a:spAutoFit/>
          </a:bodyPr>
          <a:lstStyle/>
          <a:p>
            <a:r>
              <a:rPr lang="en-US" sz="2000" b="1" dirty="0">
                <a:latin typeface="Arial" panose="020B0604020202020204" pitchFamily="34" charset="0"/>
                <a:cs typeface="Arial" panose="020B0604020202020204" pitchFamily="34" charset="0"/>
              </a:rPr>
              <a:t>What does this mean for the learner in my class?</a:t>
            </a:r>
            <a:endParaRPr lang="en-GB" sz="2000" dirty="0">
              <a:latin typeface="Arial" panose="020B0604020202020204" pitchFamily="34" charset="0"/>
              <a:cs typeface="Arial" panose="020B0604020202020204" pitchFamily="34" charset="0"/>
            </a:endParaRPr>
          </a:p>
          <a:p>
            <a:endParaRPr lang="en-US"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A </a:t>
            </a:r>
            <a:r>
              <a:rPr lang="en-US" sz="2000" dirty="0">
                <a:latin typeface="Arial" panose="020B0604020202020204" pitchFamily="34" charset="0"/>
                <a:cs typeface="Arial" panose="020B0604020202020204" pitchFamily="34" charset="0"/>
              </a:rPr>
              <a:t>learner with cortical visual Condition </a:t>
            </a:r>
            <a:r>
              <a:rPr lang="en-US" sz="2000" dirty="0" smtClean="0">
                <a:latin typeface="Arial" panose="020B0604020202020204" pitchFamily="34" charset="0"/>
                <a:cs typeface="Arial" panose="020B0604020202020204" pitchFamily="34" charset="0"/>
              </a:rPr>
              <a:t>may experience</a:t>
            </a:r>
            <a:r>
              <a:rPr lang="en-US" sz="2000" dirty="0">
                <a:latin typeface="Arial" panose="020B0604020202020204" pitchFamily="34" charset="0"/>
                <a:cs typeface="Arial" panose="020B0604020202020204" pitchFamily="34" charset="0"/>
              </a:rPr>
              <a:t>:</a:t>
            </a: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Variation </a:t>
            </a:r>
            <a:r>
              <a:rPr lang="en-US" sz="2000" dirty="0">
                <a:latin typeface="Arial" panose="020B0604020202020204" pitchFamily="34" charset="0"/>
                <a:cs typeface="Arial" panose="020B0604020202020204" pitchFamily="34" charset="0"/>
              </a:rPr>
              <a:t>in visual ability - decreases if tired/ill</a:t>
            </a: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Difficulties </a:t>
            </a:r>
            <a:r>
              <a:rPr lang="en-US" sz="2000" dirty="0">
                <a:latin typeface="Arial" panose="020B0604020202020204" pitchFamily="34" charset="0"/>
                <a:cs typeface="Arial" panose="020B0604020202020204" pitchFamily="34" charset="0"/>
              </a:rPr>
              <a:t>with visual acuity</a:t>
            </a: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Fixation</a:t>
            </a: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Complex </a:t>
            </a:r>
            <a:r>
              <a:rPr lang="en-US" sz="2000" dirty="0">
                <a:latin typeface="Arial" panose="020B0604020202020204" pitchFamily="34" charset="0"/>
                <a:cs typeface="Arial" panose="020B0604020202020204" pitchFamily="34" charset="0"/>
              </a:rPr>
              <a:t>visual </a:t>
            </a:r>
            <a:r>
              <a:rPr lang="en-US" sz="2000" dirty="0" smtClean="0">
                <a:latin typeface="Arial" panose="020B0604020202020204" pitchFamily="34" charset="0"/>
                <a:cs typeface="Arial" panose="020B0604020202020204" pitchFamily="34" charset="0"/>
              </a:rPr>
              <a:t>information</a:t>
            </a:r>
            <a:r>
              <a:rPr lang="en-GB" sz="2000" dirty="0" smtClean="0">
                <a:latin typeface="Arial" panose="020B0604020202020204" pitchFamily="34" charset="0"/>
                <a:cs typeface="Arial" panose="020B0604020202020204" pitchFamily="34" charset="0"/>
              </a:rPr>
              <a:t> </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A</a:t>
            </a:r>
            <a:r>
              <a:rPr lang="en-US" sz="2000" dirty="0" smtClean="0">
                <a:latin typeface="Arial" panose="020B0604020202020204" pitchFamily="34" charset="0"/>
                <a:cs typeface="Arial" panose="020B0604020202020204" pitchFamily="34" charset="0"/>
              </a:rPr>
              <a:t>ccommodation </a:t>
            </a:r>
            <a:r>
              <a:rPr lang="en-US" sz="2000" dirty="0">
                <a:latin typeface="Arial" panose="020B0604020202020204" pitchFamily="34" charset="0"/>
                <a:cs typeface="Arial" panose="020B0604020202020204" pitchFamily="34" charset="0"/>
              </a:rPr>
              <a:t>(moving between looking at a near then far object.)</a:t>
            </a: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Delayed </a:t>
            </a:r>
            <a:r>
              <a:rPr lang="en-US" sz="2000" dirty="0">
                <a:latin typeface="Arial" panose="020B0604020202020204" pitchFamily="34" charset="0"/>
                <a:cs typeface="Arial" panose="020B0604020202020204" pitchFamily="34" charset="0"/>
              </a:rPr>
              <a:t>response to visual stimulus</a:t>
            </a: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Difficulty </a:t>
            </a:r>
            <a:r>
              <a:rPr lang="en-US" sz="2000" dirty="0">
                <a:latin typeface="Arial" panose="020B0604020202020204" pitchFamily="34" charset="0"/>
                <a:cs typeface="Arial" panose="020B0604020202020204" pitchFamily="34" charset="0"/>
              </a:rPr>
              <a:t>moving around in a busy environment </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7389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073" y="939993"/>
            <a:ext cx="4306454" cy="500879"/>
          </a:xfrm>
        </p:spPr>
        <p:txBody>
          <a:bodyPr>
            <a:normAutofit fontScale="90000"/>
          </a:bodyPr>
          <a:lstStyle/>
          <a:p>
            <a:r>
              <a:rPr lang="en-US" sz="3200" dirty="0"/>
              <a:t> </a:t>
            </a:r>
            <a:r>
              <a:rPr lang="en-US" sz="3100" b="1" dirty="0" smtClean="0"/>
              <a:t>Diabetic Retinopathy</a:t>
            </a:r>
            <a:endParaRPr lang="en-GB" sz="3200" b="1" dirty="0"/>
          </a:p>
        </p:txBody>
      </p:sp>
      <p:sp>
        <p:nvSpPr>
          <p:cNvPr id="3" name="Content Placeholder 2"/>
          <p:cNvSpPr>
            <a:spLocks noGrp="1"/>
          </p:cNvSpPr>
          <p:nvPr>
            <p:ph idx="1"/>
          </p:nvPr>
        </p:nvSpPr>
        <p:spPr>
          <a:xfrm>
            <a:off x="6426199" y="1616363"/>
            <a:ext cx="5063837" cy="4351338"/>
          </a:xfrm>
        </p:spPr>
        <p:txBody>
          <a:bodyPr>
            <a:noAutofit/>
          </a:bodyPr>
          <a:lstStyle/>
          <a:p>
            <a:pPr marL="0" indent="0">
              <a:buNone/>
            </a:pPr>
            <a:r>
              <a:rPr lang="en-US" sz="2200" b="1" dirty="0" smtClean="0"/>
              <a:t>What </a:t>
            </a:r>
            <a:r>
              <a:rPr lang="en-US" sz="2200" b="1" dirty="0"/>
              <a:t>does this mean for the learner in my class</a:t>
            </a:r>
            <a:r>
              <a:rPr lang="en-US" sz="2200" b="1" dirty="0" smtClean="0"/>
              <a:t>?</a:t>
            </a:r>
            <a:endParaRPr lang="en-GB" sz="2200" dirty="0"/>
          </a:p>
          <a:p>
            <a:pPr marL="0" indent="0">
              <a:buNone/>
            </a:pPr>
            <a:r>
              <a:rPr lang="en-US" sz="2200" dirty="0"/>
              <a:t>A learner with diabetic retinopathy may experience</a:t>
            </a:r>
            <a:r>
              <a:rPr lang="en-US" sz="2200" dirty="0" smtClean="0"/>
              <a:t>:</a:t>
            </a:r>
            <a:endParaRPr lang="en-GB" sz="2200" dirty="0"/>
          </a:p>
          <a:p>
            <a:r>
              <a:rPr lang="en-US" sz="2200" dirty="0"/>
              <a:t>blurred vision</a:t>
            </a:r>
            <a:endParaRPr lang="en-GB" sz="2200" dirty="0"/>
          </a:p>
          <a:p>
            <a:r>
              <a:rPr lang="en-US" sz="2200" dirty="0"/>
              <a:t>visual acuity issues</a:t>
            </a:r>
            <a:endParaRPr lang="en-GB" sz="2200" dirty="0"/>
          </a:p>
          <a:p>
            <a:r>
              <a:rPr lang="en-US" sz="2200" dirty="0"/>
              <a:t>cataracts</a:t>
            </a:r>
            <a:endParaRPr lang="en-GB" sz="2200" dirty="0"/>
          </a:p>
        </p:txBody>
      </p:sp>
      <p:sp>
        <p:nvSpPr>
          <p:cNvPr id="6" name="Rectangle 1"/>
          <p:cNvSpPr txBox="1">
            <a:spLocks noChangeArrowheads="1"/>
          </p:cNvSpPr>
          <p:nvPr/>
        </p:nvSpPr>
        <p:spPr bwMode="auto">
          <a:xfrm>
            <a:off x="838200" y="6415802"/>
            <a:ext cx="1050479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defPPr>
              <a:defRPr lang="en-US"/>
            </a:defPPr>
            <a:lvl1pPr marL="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1pPr>
            <a:lvl2pPr marL="4572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2pPr>
            <a:lvl3pPr marL="9144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3pPr>
            <a:lvl4pPr marL="13716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4pPr>
            <a:lvl5pPr marL="18288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5pPr>
            <a:lvl6pPr marL="22860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6pPr>
            <a:lvl7pPr marL="27432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7pPr>
            <a:lvl8pPr marL="32004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8pPr>
            <a:lvl9pPr marL="36576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9pPr>
          </a:lstStyle>
          <a:p>
            <a:r>
              <a:rPr lang="en-GB" altLang="en-US" sz="1000" smtClean="0">
                <a:latin typeface="Calibri" panose="020F0502020204030204" pitchFamily="34" charset="0"/>
                <a:ea typeface="Calibri" panose="020F0502020204030204" pitchFamily="34" charset="0"/>
                <a:cs typeface="Times New Roman" panose="02020603050405020304" pitchFamily="18" charset="0"/>
                <a:hlinkClick r:id="rId2"/>
              </a:rPr>
              <a:t>www.multisensorylearning.lgfl.net</a:t>
            </a:r>
            <a:r>
              <a:rPr lang="en-GB" altLang="en-US" sz="1000" smtClean="0">
                <a:latin typeface="Calibri" panose="020F0502020204030204" pitchFamily="34" charset="0"/>
                <a:ea typeface="Calibri" panose="020F0502020204030204" pitchFamily="34" charset="0"/>
                <a:cs typeface="Times New Roman" panose="02020603050405020304" pitchFamily="18" charset="0"/>
              </a:rPr>
              <a:t>                                    				</a:t>
            </a:r>
            <a:r>
              <a:rPr lang="en-GB" altLang="en-US" sz="1000" smtClean="0">
                <a:latin typeface="Calibri" panose="020F0502020204030204" pitchFamily="34" charset="0"/>
                <a:ea typeface="Calibri" panose="020F0502020204030204" pitchFamily="34" charset="0"/>
                <a:cs typeface="Calibri" panose="020F0502020204030204" pitchFamily="34" charset="0"/>
              </a:rPr>
              <a:t>©</a:t>
            </a:r>
            <a:r>
              <a:rPr lang="en-GB" altLang="en-US" sz="1000" smtClean="0">
                <a:latin typeface="Calibri" panose="020F0502020204030204" pitchFamily="34" charset="0"/>
                <a:ea typeface="Calibri" panose="020F0502020204030204" pitchFamily="34" charset="0"/>
                <a:cs typeface="Times New Roman" panose="02020603050405020304" pitchFamily="18" charset="0"/>
              </a:rPr>
              <a:t>2018 </a:t>
            </a:r>
            <a:r>
              <a:rPr lang="en-GB" altLang="en-US" sz="1000" smtClean="0">
                <a:latin typeface="Calibri" panose="020F0502020204030204" pitchFamily="34" charset="0"/>
                <a:ea typeface="Calibri" panose="020F0502020204030204" pitchFamily="34" charset="0"/>
                <a:cs typeface="Times New Roman" panose="02020603050405020304" pitchFamily="18" charset="0"/>
                <a:hlinkClick r:id="rId3"/>
              </a:rPr>
              <a:t>www.hirstwood.com</a:t>
            </a:r>
            <a:r>
              <a:rPr lang="en-GB" altLang="en-US" sz="1000" smtClean="0">
                <a:latin typeface="Calibri" panose="020F0502020204030204" pitchFamily="34" charset="0"/>
                <a:ea typeface="Calibri" panose="020F0502020204030204" pitchFamily="34" charset="0"/>
                <a:cs typeface="Times New Roman" panose="02020603050405020304" pitchFamily="18" charset="0"/>
              </a:rPr>
              <a:t> &amp; London Grid for Learning</a:t>
            </a:r>
            <a:endParaRPr lang="en-GB" altLang="en-US" dirty="0" smtClean="0"/>
          </a:p>
        </p:txBody>
      </p:sp>
      <p:sp>
        <p:nvSpPr>
          <p:cNvPr id="4" name="Rectangle 3"/>
          <p:cNvSpPr/>
          <p:nvPr/>
        </p:nvSpPr>
        <p:spPr>
          <a:xfrm>
            <a:off x="360218" y="1583710"/>
            <a:ext cx="5624946" cy="4832092"/>
          </a:xfrm>
          <a:prstGeom prst="rect">
            <a:avLst/>
          </a:prstGeom>
        </p:spPr>
        <p:txBody>
          <a:bodyPr wrap="square">
            <a:spAutoFit/>
          </a:bodyPr>
          <a:lstStyle/>
          <a:p>
            <a:r>
              <a:rPr lang="en-US" sz="2200" b="1" dirty="0">
                <a:latin typeface="Arial" panose="020B0604020202020204" pitchFamily="34" charset="0"/>
                <a:cs typeface="Arial" panose="020B0604020202020204" pitchFamily="34" charset="0"/>
              </a:rPr>
              <a:t>What is this?</a:t>
            </a:r>
            <a:endParaRPr lang="en-GB"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This visual Condition is associated with diabetes. </a:t>
            </a:r>
            <a:endParaRPr lang="en-GB"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 </a:t>
            </a:r>
            <a:endParaRPr lang="en-GB" sz="2200" dirty="0">
              <a:latin typeface="Arial" panose="020B0604020202020204" pitchFamily="34" charset="0"/>
              <a:cs typeface="Arial" panose="020B0604020202020204" pitchFamily="34" charset="0"/>
            </a:endParaRPr>
          </a:p>
          <a:p>
            <a:r>
              <a:rPr lang="en-US" sz="2200" b="1" dirty="0">
                <a:latin typeface="Arial" panose="020B0604020202020204" pitchFamily="34" charset="0"/>
                <a:cs typeface="Arial" panose="020B0604020202020204" pitchFamily="34" charset="0"/>
              </a:rPr>
              <a:t>What causes this?</a:t>
            </a:r>
            <a:endParaRPr lang="en-GB"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Diabetic retinopathy occurs when changes in blood glucose levels cause changes in retinal </a:t>
            </a:r>
            <a:r>
              <a:rPr lang="en-US" sz="2200" dirty="0" smtClean="0">
                <a:latin typeface="Arial" panose="020B0604020202020204" pitchFamily="34" charset="0"/>
                <a:cs typeface="Arial" panose="020B0604020202020204" pitchFamily="34" charset="0"/>
              </a:rPr>
              <a:t>blood vessels</a:t>
            </a:r>
            <a:r>
              <a:rPr lang="en-US" sz="2200" dirty="0">
                <a:latin typeface="Arial" panose="020B0604020202020204" pitchFamily="34" charset="0"/>
                <a:cs typeface="Arial" panose="020B0604020202020204" pitchFamily="34" charset="0"/>
              </a:rPr>
              <a:t>. Sometimes tiny blood vessels at the back of the eye become blocked and leak. In other cases, the blood vessels grow over the retina. When these changes affect a large area of the retina, blood supply to the retina is reduced &amp; vision is affected.</a:t>
            </a:r>
            <a:endParaRPr lang="en-GB"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6903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545" y="912285"/>
            <a:ext cx="2782455" cy="750261"/>
          </a:xfrm>
        </p:spPr>
        <p:txBody>
          <a:bodyPr>
            <a:normAutofit/>
          </a:bodyPr>
          <a:lstStyle/>
          <a:p>
            <a:r>
              <a:rPr lang="en-US" sz="2800" b="1" dirty="0"/>
              <a:t> </a:t>
            </a:r>
            <a:r>
              <a:rPr lang="en-US" sz="2800" b="1" dirty="0" err="1" smtClean="0"/>
              <a:t>Cateracts</a:t>
            </a:r>
            <a:endParaRPr lang="en-GB" sz="2800" b="1" dirty="0"/>
          </a:p>
        </p:txBody>
      </p:sp>
      <p:sp>
        <p:nvSpPr>
          <p:cNvPr id="3" name="Content Placeholder 2"/>
          <p:cNvSpPr>
            <a:spLocks noGrp="1"/>
          </p:cNvSpPr>
          <p:nvPr>
            <p:ph idx="1"/>
          </p:nvPr>
        </p:nvSpPr>
        <p:spPr>
          <a:xfrm>
            <a:off x="6391563" y="1662546"/>
            <a:ext cx="5653216" cy="4351338"/>
          </a:xfrm>
        </p:spPr>
        <p:txBody>
          <a:bodyPr>
            <a:noAutofit/>
          </a:bodyPr>
          <a:lstStyle/>
          <a:p>
            <a:pPr marL="0" indent="0">
              <a:buNone/>
            </a:pPr>
            <a:r>
              <a:rPr lang="en-US" sz="2000" b="1" dirty="0" smtClean="0"/>
              <a:t>What </a:t>
            </a:r>
            <a:r>
              <a:rPr lang="en-US" sz="2000" b="1" dirty="0"/>
              <a:t>does this mean for the learner in my class?</a:t>
            </a:r>
            <a:endParaRPr lang="en-GB" sz="2000" dirty="0"/>
          </a:p>
          <a:p>
            <a:pPr marL="0" indent="0">
              <a:buNone/>
            </a:pPr>
            <a:r>
              <a:rPr lang="en-US" sz="2000" dirty="0"/>
              <a:t>A learner with cataracts may experience difficulties with:</a:t>
            </a:r>
            <a:endParaRPr lang="en-GB" sz="2000" dirty="0"/>
          </a:p>
          <a:p>
            <a:pPr marL="0" indent="0">
              <a:buNone/>
            </a:pPr>
            <a:r>
              <a:rPr lang="en-US" sz="2000" dirty="0"/>
              <a:t> </a:t>
            </a:r>
            <a:endParaRPr lang="en-GB" sz="2000" dirty="0"/>
          </a:p>
          <a:p>
            <a:r>
              <a:rPr lang="en-US" sz="2000" dirty="0"/>
              <a:t>moving their head to look at objects from different positions using their peripheral vision</a:t>
            </a:r>
            <a:endParaRPr lang="en-GB" sz="2000" dirty="0"/>
          </a:p>
          <a:p>
            <a:r>
              <a:rPr lang="en-US" sz="2000" dirty="0"/>
              <a:t>distorted or blurred images</a:t>
            </a:r>
            <a:endParaRPr lang="en-GB" sz="2000" dirty="0"/>
          </a:p>
          <a:p>
            <a:r>
              <a:rPr lang="en-US" sz="2000" dirty="0"/>
              <a:t>struggle with activities that previously they were proficient with</a:t>
            </a:r>
            <a:endParaRPr lang="en-GB" sz="2000" dirty="0"/>
          </a:p>
          <a:p>
            <a:r>
              <a:rPr lang="en-US" sz="2000" dirty="0"/>
              <a:t>deteriorating vision and related anxieties</a:t>
            </a:r>
            <a:endParaRPr lang="en-GB" sz="2000" dirty="0"/>
          </a:p>
          <a:p>
            <a:r>
              <a:rPr lang="en-US" sz="2000" dirty="0"/>
              <a:t>sensitivity to very bright light</a:t>
            </a:r>
            <a:endParaRPr lang="en-GB" sz="2000" dirty="0"/>
          </a:p>
        </p:txBody>
      </p:sp>
      <p:sp>
        <p:nvSpPr>
          <p:cNvPr id="6" name="Rectangle 1"/>
          <p:cNvSpPr txBox="1">
            <a:spLocks noChangeArrowheads="1"/>
          </p:cNvSpPr>
          <p:nvPr/>
        </p:nvSpPr>
        <p:spPr bwMode="auto">
          <a:xfrm>
            <a:off x="838200" y="6415802"/>
            <a:ext cx="1050479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defPPr>
              <a:defRPr lang="en-US"/>
            </a:defPPr>
            <a:lvl1pPr marL="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1pPr>
            <a:lvl2pPr marL="4572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2pPr>
            <a:lvl3pPr marL="9144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3pPr>
            <a:lvl4pPr marL="13716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4pPr>
            <a:lvl5pPr marL="18288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5pPr>
            <a:lvl6pPr marL="22860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6pPr>
            <a:lvl7pPr marL="27432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7pPr>
            <a:lvl8pPr marL="32004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8pPr>
            <a:lvl9pPr marL="36576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9pPr>
          </a:lstStyle>
          <a:p>
            <a:r>
              <a:rPr lang="en-GB" altLang="en-US" sz="1000" smtClean="0">
                <a:latin typeface="Calibri" panose="020F0502020204030204" pitchFamily="34" charset="0"/>
                <a:ea typeface="Calibri" panose="020F0502020204030204" pitchFamily="34" charset="0"/>
                <a:cs typeface="Times New Roman" panose="02020603050405020304" pitchFamily="18" charset="0"/>
                <a:hlinkClick r:id="rId2"/>
              </a:rPr>
              <a:t>www.multisensorylearning.lgfl.net</a:t>
            </a:r>
            <a:r>
              <a:rPr lang="en-GB" altLang="en-US" sz="1000" smtClean="0">
                <a:latin typeface="Calibri" panose="020F0502020204030204" pitchFamily="34" charset="0"/>
                <a:ea typeface="Calibri" panose="020F0502020204030204" pitchFamily="34" charset="0"/>
                <a:cs typeface="Times New Roman" panose="02020603050405020304" pitchFamily="18" charset="0"/>
              </a:rPr>
              <a:t>                                    				</a:t>
            </a:r>
            <a:r>
              <a:rPr lang="en-GB" altLang="en-US" sz="1000" smtClean="0">
                <a:latin typeface="Calibri" panose="020F0502020204030204" pitchFamily="34" charset="0"/>
                <a:ea typeface="Calibri" panose="020F0502020204030204" pitchFamily="34" charset="0"/>
                <a:cs typeface="Calibri" panose="020F0502020204030204" pitchFamily="34" charset="0"/>
              </a:rPr>
              <a:t>©</a:t>
            </a:r>
            <a:r>
              <a:rPr lang="en-GB" altLang="en-US" sz="1000" smtClean="0">
                <a:latin typeface="Calibri" panose="020F0502020204030204" pitchFamily="34" charset="0"/>
                <a:ea typeface="Calibri" panose="020F0502020204030204" pitchFamily="34" charset="0"/>
                <a:cs typeface="Times New Roman" panose="02020603050405020304" pitchFamily="18" charset="0"/>
              </a:rPr>
              <a:t>2018 </a:t>
            </a:r>
            <a:r>
              <a:rPr lang="en-GB" altLang="en-US" sz="1000" smtClean="0">
                <a:latin typeface="Calibri" panose="020F0502020204030204" pitchFamily="34" charset="0"/>
                <a:ea typeface="Calibri" panose="020F0502020204030204" pitchFamily="34" charset="0"/>
                <a:cs typeface="Times New Roman" panose="02020603050405020304" pitchFamily="18" charset="0"/>
                <a:hlinkClick r:id="rId3"/>
              </a:rPr>
              <a:t>www.hirstwood.com</a:t>
            </a:r>
            <a:r>
              <a:rPr lang="en-GB" altLang="en-US" sz="1000" smtClean="0">
                <a:latin typeface="Calibri" panose="020F0502020204030204" pitchFamily="34" charset="0"/>
                <a:ea typeface="Calibri" panose="020F0502020204030204" pitchFamily="34" charset="0"/>
                <a:cs typeface="Times New Roman" panose="02020603050405020304" pitchFamily="18" charset="0"/>
              </a:rPr>
              <a:t> &amp; London Grid for Learning</a:t>
            </a:r>
            <a:endParaRPr lang="en-GB" altLang="en-US" dirty="0" smtClean="0"/>
          </a:p>
        </p:txBody>
      </p:sp>
      <p:sp>
        <p:nvSpPr>
          <p:cNvPr id="4" name="Rectangle 3"/>
          <p:cNvSpPr/>
          <p:nvPr/>
        </p:nvSpPr>
        <p:spPr>
          <a:xfrm>
            <a:off x="265545" y="1662546"/>
            <a:ext cx="5811982" cy="4708981"/>
          </a:xfrm>
          <a:prstGeom prst="rect">
            <a:avLst/>
          </a:prstGeom>
        </p:spPr>
        <p:txBody>
          <a:bodyPr wrap="square">
            <a:spAutoFit/>
          </a:bodyPr>
          <a:lstStyle/>
          <a:p>
            <a:r>
              <a:rPr lang="en-US" sz="2000" b="1" dirty="0">
                <a:latin typeface="Arial" panose="020B0604020202020204" pitchFamily="34" charset="0"/>
                <a:cs typeface="Arial" panose="020B0604020202020204" pitchFamily="34" charset="0"/>
              </a:rPr>
              <a:t>What is this?</a:t>
            </a:r>
            <a:endParaRPr lang="en-GB"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A cataract is a cloudy or opaque area in the lens of the eye, which might cover all, or part, of the lens. When you hear ‘cataract’ you might think of this as an age-related condition.  But children can have </a:t>
            </a:r>
            <a:r>
              <a:rPr lang="en-US" sz="2000" dirty="0" smtClean="0">
                <a:latin typeface="Arial" panose="020B0604020202020204" pitchFamily="34" charset="0"/>
                <a:cs typeface="Arial" panose="020B0604020202020204" pitchFamily="34" charset="0"/>
              </a:rPr>
              <a:t>cataracts</a:t>
            </a:r>
            <a:r>
              <a:rPr lang="en-US" sz="2000" dirty="0">
                <a:latin typeface="Arial" panose="020B0604020202020204" pitchFamily="34" charset="0"/>
                <a:cs typeface="Arial" panose="020B0604020202020204" pitchFamily="34" charset="0"/>
              </a:rPr>
              <a:t>, and a learner with Down's syndrome might develop an age-related cataract much earlier.</a:t>
            </a:r>
            <a:endParaRPr lang="en-GB"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 </a:t>
            </a:r>
            <a:endParaRPr lang="en-GB" sz="2000"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What causes this?</a:t>
            </a:r>
            <a:endParaRPr lang="en-GB"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The light entering the eye cannot easily pass through the denser mass of the cataract on the lens, meaning the light reaching the retina is ‘scattered’ and an incomplete or blurred image result</a:t>
            </a:r>
            <a:r>
              <a:rPr lang="en-US" sz="2000" dirty="0" smtClean="0">
                <a:latin typeface="Arial" panose="020B0604020202020204" pitchFamily="34" charset="0"/>
                <a:cs typeface="Arial" panose="020B0604020202020204" pitchFamily="34" charset="0"/>
              </a:rPr>
              <a:t>.</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38865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491" y="829157"/>
            <a:ext cx="2551545" cy="704079"/>
          </a:xfrm>
        </p:spPr>
        <p:txBody>
          <a:bodyPr/>
          <a:lstStyle/>
          <a:p>
            <a:r>
              <a:rPr lang="en-US" dirty="0"/>
              <a:t> </a:t>
            </a:r>
            <a:r>
              <a:rPr lang="en-US" sz="2800" b="1" dirty="0" smtClean="0"/>
              <a:t>Nystagmus</a:t>
            </a:r>
            <a:endParaRPr lang="en-GB" dirty="0"/>
          </a:p>
        </p:txBody>
      </p:sp>
      <p:sp>
        <p:nvSpPr>
          <p:cNvPr id="3" name="Content Placeholder 2"/>
          <p:cNvSpPr>
            <a:spLocks noGrp="1"/>
          </p:cNvSpPr>
          <p:nvPr>
            <p:ph idx="1"/>
          </p:nvPr>
        </p:nvSpPr>
        <p:spPr>
          <a:xfrm>
            <a:off x="5800437" y="1782618"/>
            <a:ext cx="6031906" cy="4351338"/>
          </a:xfrm>
        </p:spPr>
        <p:txBody>
          <a:bodyPr>
            <a:noAutofit/>
          </a:bodyPr>
          <a:lstStyle/>
          <a:p>
            <a:pPr marL="0" indent="0">
              <a:buNone/>
            </a:pPr>
            <a:r>
              <a:rPr lang="en-US" sz="2000" b="1" dirty="0" smtClean="0"/>
              <a:t>What </a:t>
            </a:r>
            <a:r>
              <a:rPr lang="en-US" sz="2000" b="1" dirty="0"/>
              <a:t>does this mean for the learner in my class?</a:t>
            </a:r>
            <a:endParaRPr lang="en-GB" sz="2000" dirty="0"/>
          </a:p>
          <a:p>
            <a:pPr marL="0" indent="0">
              <a:buNone/>
            </a:pPr>
            <a:r>
              <a:rPr lang="en-US" sz="2000" dirty="0"/>
              <a:t>A learner with nystagmus may experience difficulties with:</a:t>
            </a:r>
            <a:endParaRPr lang="en-GB" sz="2000" dirty="0"/>
          </a:p>
          <a:p>
            <a:pPr marL="0" indent="0">
              <a:buNone/>
            </a:pPr>
            <a:r>
              <a:rPr lang="en-US" sz="2000" dirty="0"/>
              <a:t> </a:t>
            </a:r>
            <a:endParaRPr lang="en-GB" sz="2000" dirty="0"/>
          </a:p>
          <a:p>
            <a:r>
              <a:rPr lang="en-US" sz="2000" dirty="0"/>
              <a:t>focusing on an object or person</a:t>
            </a:r>
            <a:endParaRPr lang="en-GB" sz="2000" dirty="0"/>
          </a:p>
          <a:p>
            <a:r>
              <a:rPr lang="en-US" sz="2000" dirty="0"/>
              <a:t>depth perception making it difficult to reach for and pick up objects</a:t>
            </a:r>
            <a:endParaRPr lang="en-GB" sz="2000" dirty="0"/>
          </a:p>
          <a:p>
            <a:r>
              <a:rPr lang="en-US" sz="2000" dirty="0"/>
              <a:t>fine motor skills </a:t>
            </a:r>
            <a:endParaRPr lang="en-GB" sz="2000" dirty="0"/>
          </a:p>
          <a:p>
            <a:r>
              <a:rPr lang="en-US" sz="2000" dirty="0"/>
              <a:t>mobility and gross motor skills </a:t>
            </a:r>
            <a:endParaRPr lang="en-GB" sz="2000" dirty="0"/>
          </a:p>
          <a:p>
            <a:r>
              <a:rPr lang="en-US" sz="2000" dirty="0"/>
              <a:t>moving their gaze from looking at one object to another e.g. looking at a book on their desk, then looking at the whiteboard</a:t>
            </a:r>
            <a:endParaRPr lang="en-GB" sz="2000" dirty="0"/>
          </a:p>
        </p:txBody>
      </p:sp>
      <p:sp>
        <p:nvSpPr>
          <p:cNvPr id="6" name="Rectangle 1"/>
          <p:cNvSpPr txBox="1">
            <a:spLocks noChangeArrowheads="1"/>
          </p:cNvSpPr>
          <p:nvPr/>
        </p:nvSpPr>
        <p:spPr bwMode="auto">
          <a:xfrm>
            <a:off x="838200" y="6415802"/>
            <a:ext cx="1050479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defPPr>
              <a:defRPr lang="en-US"/>
            </a:defPPr>
            <a:lvl1pPr marL="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1pPr>
            <a:lvl2pPr marL="4572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2pPr>
            <a:lvl3pPr marL="9144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3pPr>
            <a:lvl4pPr marL="13716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4pPr>
            <a:lvl5pPr marL="18288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5pPr>
            <a:lvl6pPr marL="22860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6pPr>
            <a:lvl7pPr marL="27432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7pPr>
            <a:lvl8pPr marL="32004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8pPr>
            <a:lvl9pPr marL="36576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9pPr>
          </a:lstStyle>
          <a:p>
            <a:r>
              <a:rPr lang="en-GB" altLang="en-US" sz="1000" smtClean="0">
                <a:latin typeface="Calibri" panose="020F0502020204030204" pitchFamily="34" charset="0"/>
                <a:ea typeface="Calibri" panose="020F0502020204030204" pitchFamily="34" charset="0"/>
                <a:cs typeface="Times New Roman" panose="02020603050405020304" pitchFamily="18" charset="0"/>
                <a:hlinkClick r:id="rId2"/>
              </a:rPr>
              <a:t>www.multisensorylearning.lgfl.net</a:t>
            </a:r>
            <a:r>
              <a:rPr lang="en-GB" altLang="en-US" sz="1000" smtClean="0">
                <a:latin typeface="Calibri" panose="020F0502020204030204" pitchFamily="34" charset="0"/>
                <a:ea typeface="Calibri" panose="020F0502020204030204" pitchFamily="34" charset="0"/>
                <a:cs typeface="Times New Roman" panose="02020603050405020304" pitchFamily="18" charset="0"/>
              </a:rPr>
              <a:t>                                    				</a:t>
            </a:r>
            <a:r>
              <a:rPr lang="en-GB" altLang="en-US" sz="1000" smtClean="0">
                <a:latin typeface="Calibri" panose="020F0502020204030204" pitchFamily="34" charset="0"/>
                <a:ea typeface="Calibri" panose="020F0502020204030204" pitchFamily="34" charset="0"/>
                <a:cs typeface="Calibri" panose="020F0502020204030204" pitchFamily="34" charset="0"/>
              </a:rPr>
              <a:t>©</a:t>
            </a:r>
            <a:r>
              <a:rPr lang="en-GB" altLang="en-US" sz="1000" smtClean="0">
                <a:latin typeface="Calibri" panose="020F0502020204030204" pitchFamily="34" charset="0"/>
                <a:ea typeface="Calibri" panose="020F0502020204030204" pitchFamily="34" charset="0"/>
                <a:cs typeface="Times New Roman" panose="02020603050405020304" pitchFamily="18" charset="0"/>
              </a:rPr>
              <a:t>2018 </a:t>
            </a:r>
            <a:r>
              <a:rPr lang="en-GB" altLang="en-US" sz="1000" smtClean="0">
                <a:latin typeface="Calibri" panose="020F0502020204030204" pitchFamily="34" charset="0"/>
                <a:ea typeface="Calibri" panose="020F0502020204030204" pitchFamily="34" charset="0"/>
                <a:cs typeface="Times New Roman" panose="02020603050405020304" pitchFamily="18" charset="0"/>
                <a:hlinkClick r:id="rId3"/>
              </a:rPr>
              <a:t>www.hirstwood.com</a:t>
            </a:r>
            <a:r>
              <a:rPr lang="en-GB" altLang="en-US" sz="1000" smtClean="0">
                <a:latin typeface="Calibri" panose="020F0502020204030204" pitchFamily="34" charset="0"/>
                <a:ea typeface="Calibri" panose="020F0502020204030204" pitchFamily="34" charset="0"/>
                <a:cs typeface="Times New Roman" panose="02020603050405020304" pitchFamily="18" charset="0"/>
              </a:rPr>
              <a:t> &amp; London Grid for Learning</a:t>
            </a:r>
            <a:endParaRPr lang="en-GB" altLang="en-US" dirty="0" smtClean="0"/>
          </a:p>
        </p:txBody>
      </p:sp>
      <p:sp>
        <p:nvSpPr>
          <p:cNvPr id="4" name="Rectangle 3"/>
          <p:cNvSpPr/>
          <p:nvPr/>
        </p:nvSpPr>
        <p:spPr>
          <a:xfrm>
            <a:off x="471054" y="1782618"/>
            <a:ext cx="4904510" cy="2246769"/>
          </a:xfrm>
          <a:prstGeom prst="rect">
            <a:avLst/>
          </a:prstGeom>
        </p:spPr>
        <p:txBody>
          <a:bodyPr wrap="square">
            <a:spAutoFit/>
          </a:bodyPr>
          <a:lstStyle/>
          <a:p>
            <a:r>
              <a:rPr lang="en-US" sz="2000" b="1" dirty="0">
                <a:latin typeface="Arial" panose="020B0604020202020204" pitchFamily="34" charset="0"/>
                <a:cs typeface="Arial" panose="020B0604020202020204" pitchFamily="34" charset="0"/>
              </a:rPr>
              <a:t>What is this?</a:t>
            </a:r>
            <a:endParaRPr lang="en-GB"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Nystagmus is uncontrolled movement or ‘flickering’ of the eyes.</a:t>
            </a:r>
            <a:endParaRPr lang="en-GB"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 </a:t>
            </a:r>
            <a:endParaRPr lang="en-GB" sz="2000"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What causes this?</a:t>
            </a:r>
            <a:endParaRPr lang="en-GB"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This results from damage to the part of the brain which controls eye movement.</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8028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4036" y="1041593"/>
            <a:ext cx="1332345" cy="537825"/>
          </a:xfrm>
        </p:spPr>
        <p:txBody>
          <a:bodyPr>
            <a:normAutofit/>
          </a:bodyPr>
          <a:lstStyle/>
          <a:p>
            <a:r>
              <a:rPr lang="en-US" sz="2800" b="1" dirty="0" smtClean="0"/>
              <a:t>Squint</a:t>
            </a:r>
            <a:endParaRPr lang="en-GB" sz="2800" dirty="0"/>
          </a:p>
        </p:txBody>
      </p:sp>
      <p:sp>
        <p:nvSpPr>
          <p:cNvPr id="3" name="Content Placeholder 2"/>
          <p:cNvSpPr>
            <a:spLocks noGrp="1"/>
          </p:cNvSpPr>
          <p:nvPr>
            <p:ph idx="1"/>
          </p:nvPr>
        </p:nvSpPr>
        <p:spPr>
          <a:xfrm>
            <a:off x="6539345" y="1579418"/>
            <a:ext cx="5206818" cy="4351338"/>
          </a:xfrm>
        </p:spPr>
        <p:txBody>
          <a:bodyPr>
            <a:noAutofit/>
          </a:bodyPr>
          <a:lstStyle/>
          <a:p>
            <a:pPr marL="0" indent="0">
              <a:buNone/>
            </a:pPr>
            <a:r>
              <a:rPr lang="en-US" sz="2000" b="1" dirty="0" smtClean="0"/>
              <a:t>What </a:t>
            </a:r>
            <a:r>
              <a:rPr lang="en-US" sz="2000" b="1" dirty="0"/>
              <a:t>does this mean for the learner in my class</a:t>
            </a:r>
            <a:r>
              <a:rPr lang="en-US" sz="2000" b="1" dirty="0" smtClean="0"/>
              <a:t>?</a:t>
            </a:r>
            <a:endParaRPr lang="en-GB" sz="2000" dirty="0"/>
          </a:p>
          <a:p>
            <a:pPr marL="0" indent="0">
              <a:buNone/>
            </a:pPr>
            <a:r>
              <a:rPr lang="en-US" sz="2000" dirty="0"/>
              <a:t>A learner with a squint may experience difficulties with:</a:t>
            </a:r>
            <a:endParaRPr lang="en-GB" sz="2000" dirty="0"/>
          </a:p>
          <a:p>
            <a:pPr marL="0" indent="0">
              <a:buNone/>
            </a:pPr>
            <a:r>
              <a:rPr lang="en-US" sz="2000" dirty="0"/>
              <a:t> </a:t>
            </a:r>
            <a:endParaRPr lang="en-GB" sz="2000" dirty="0"/>
          </a:p>
          <a:p>
            <a:r>
              <a:rPr lang="en-US" sz="2000" dirty="0"/>
              <a:t>depth perception - making it difficult to reach for and pick up things</a:t>
            </a:r>
            <a:endParaRPr lang="en-GB" sz="2000" dirty="0"/>
          </a:p>
          <a:p>
            <a:r>
              <a:rPr lang="en-US" sz="2000" dirty="0"/>
              <a:t>hand eye co-ordination - making handling and manipulating objects more difficult</a:t>
            </a:r>
            <a:endParaRPr lang="en-GB" sz="2000" dirty="0"/>
          </a:p>
          <a:p>
            <a:r>
              <a:rPr lang="en-US" sz="2000" dirty="0"/>
              <a:t>walking and judging distances - making a pupil more ‘clumsy’</a:t>
            </a:r>
            <a:endParaRPr lang="en-GB" sz="2000" dirty="0"/>
          </a:p>
          <a:p>
            <a:r>
              <a:rPr lang="en-US" sz="2000" dirty="0"/>
              <a:t>Blurred or double vision</a:t>
            </a:r>
            <a:endParaRPr lang="en-GB" sz="2000" dirty="0"/>
          </a:p>
        </p:txBody>
      </p:sp>
      <p:sp>
        <p:nvSpPr>
          <p:cNvPr id="6" name="Rectangle 1"/>
          <p:cNvSpPr txBox="1">
            <a:spLocks noChangeArrowheads="1"/>
          </p:cNvSpPr>
          <p:nvPr/>
        </p:nvSpPr>
        <p:spPr bwMode="auto">
          <a:xfrm>
            <a:off x="838200" y="6415802"/>
            <a:ext cx="1050479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defPPr>
              <a:defRPr lang="en-US"/>
            </a:defPPr>
            <a:lvl1pPr marL="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1pPr>
            <a:lvl2pPr marL="4572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2pPr>
            <a:lvl3pPr marL="9144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3pPr>
            <a:lvl4pPr marL="13716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4pPr>
            <a:lvl5pPr marL="18288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5pPr>
            <a:lvl6pPr marL="22860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6pPr>
            <a:lvl7pPr marL="27432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7pPr>
            <a:lvl8pPr marL="32004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8pPr>
            <a:lvl9pPr marL="3657600" algn="l" defTabSz="914400" rtl="0" eaLnBrk="0" fontAlgn="base" latinLnBrk="0" hangingPunct="0">
              <a:spcBef>
                <a:spcPct val="0"/>
              </a:spcBef>
              <a:spcAft>
                <a:spcPct val="0"/>
              </a:spcAft>
              <a:tabLst>
                <a:tab pos="2865438" algn="ctr"/>
                <a:tab pos="5730875" algn="r"/>
              </a:tabLst>
              <a:defRPr sz="1800" kern="1200">
                <a:solidFill>
                  <a:schemeClr val="tx1"/>
                </a:solidFill>
                <a:latin typeface="Arial" panose="020B0604020202020204" pitchFamily="34" charset="0"/>
                <a:ea typeface="+mn-ea"/>
                <a:cs typeface="+mn-cs"/>
              </a:defRPr>
            </a:lvl9pPr>
          </a:lstStyle>
          <a:p>
            <a:r>
              <a:rPr lang="en-GB" altLang="en-US" sz="1000" dirty="0" smtClean="0">
                <a:latin typeface="Calibri" panose="020F0502020204030204" pitchFamily="34" charset="0"/>
                <a:ea typeface="Calibri" panose="020F0502020204030204" pitchFamily="34" charset="0"/>
                <a:cs typeface="Times New Roman" panose="02020603050405020304" pitchFamily="18" charset="0"/>
                <a:hlinkClick r:id="rId2"/>
              </a:rPr>
              <a:t>www.multisensorylearning.lgfl.net</a:t>
            </a:r>
            <a:r>
              <a:rPr lang="en-GB" altLang="en-US" sz="1000" dirty="0" smtClean="0">
                <a:latin typeface="Calibri" panose="020F0502020204030204" pitchFamily="34" charset="0"/>
                <a:ea typeface="Calibri" panose="020F0502020204030204" pitchFamily="34" charset="0"/>
                <a:cs typeface="Times New Roman" panose="02020603050405020304" pitchFamily="18" charset="0"/>
              </a:rPr>
              <a:t>                                    				</a:t>
            </a:r>
            <a:r>
              <a:rPr lang="en-GB" altLang="en-US" sz="1000" dirty="0" smtClean="0">
                <a:latin typeface="Calibri" panose="020F0502020204030204" pitchFamily="34" charset="0"/>
                <a:ea typeface="Calibri" panose="020F0502020204030204" pitchFamily="34" charset="0"/>
                <a:cs typeface="Calibri" panose="020F0502020204030204" pitchFamily="34" charset="0"/>
              </a:rPr>
              <a:t>©</a:t>
            </a:r>
            <a:r>
              <a:rPr lang="en-GB" altLang="en-US" sz="1000" dirty="0" smtClean="0">
                <a:latin typeface="Calibri" panose="020F0502020204030204" pitchFamily="34" charset="0"/>
                <a:ea typeface="Calibri" panose="020F0502020204030204" pitchFamily="34" charset="0"/>
                <a:cs typeface="Times New Roman" panose="02020603050405020304" pitchFamily="18" charset="0"/>
              </a:rPr>
              <a:t>2018 </a:t>
            </a:r>
            <a:r>
              <a:rPr lang="en-GB" altLang="en-US" sz="1000" dirty="0" smtClean="0">
                <a:latin typeface="Calibri" panose="020F0502020204030204" pitchFamily="34" charset="0"/>
                <a:ea typeface="Calibri" panose="020F0502020204030204" pitchFamily="34" charset="0"/>
                <a:cs typeface="Times New Roman" panose="02020603050405020304" pitchFamily="18" charset="0"/>
                <a:hlinkClick r:id="rId3"/>
              </a:rPr>
              <a:t>www.hirstwood.com</a:t>
            </a:r>
            <a:r>
              <a:rPr lang="en-GB" altLang="en-US" sz="1000" dirty="0" smtClean="0">
                <a:latin typeface="Calibri" panose="020F0502020204030204" pitchFamily="34" charset="0"/>
                <a:ea typeface="Calibri" panose="020F0502020204030204" pitchFamily="34" charset="0"/>
                <a:cs typeface="Times New Roman" panose="02020603050405020304" pitchFamily="18" charset="0"/>
              </a:rPr>
              <a:t> &amp; London Grid for Learning</a:t>
            </a:r>
            <a:endParaRPr lang="en-GB" altLang="en-US" dirty="0" smtClean="0"/>
          </a:p>
        </p:txBody>
      </p:sp>
      <p:sp>
        <p:nvSpPr>
          <p:cNvPr id="4" name="Rectangle 3"/>
          <p:cNvSpPr/>
          <p:nvPr/>
        </p:nvSpPr>
        <p:spPr>
          <a:xfrm>
            <a:off x="314036" y="1785403"/>
            <a:ext cx="6096000" cy="3477875"/>
          </a:xfrm>
          <a:prstGeom prst="rect">
            <a:avLst/>
          </a:prstGeom>
        </p:spPr>
        <p:txBody>
          <a:bodyPr>
            <a:spAutoFit/>
          </a:bodyPr>
          <a:lstStyle/>
          <a:p>
            <a:r>
              <a:rPr lang="en-US" sz="2000" b="1" dirty="0">
                <a:latin typeface="Arial" panose="020B0604020202020204" pitchFamily="34" charset="0"/>
                <a:cs typeface="Arial" panose="020B0604020202020204" pitchFamily="34" charset="0"/>
              </a:rPr>
              <a:t>What is this?</a:t>
            </a:r>
            <a:endParaRPr lang="en-GB"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A squint is a condition in which the eyes point in different directions.</a:t>
            </a:r>
            <a:endParaRPr lang="en-GB"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 </a:t>
            </a:r>
            <a:endParaRPr lang="en-GB" sz="2000"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What causes this?</a:t>
            </a:r>
            <a:endParaRPr lang="en-GB"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A muscle weakness in one eye means the eyes do not work together to give clear vision.   If not corrected (usually with a patch over the strong eye) over time, the brain learns to ignore the visual information from the weaker eye to reduce the blurred/double vision. </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622189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227</TotalTime>
  <Words>793</Words>
  <Application>Microsoft Office PowerPoint</Application>
  <PresentationFormat>Widescreen</PresentationFormat>
  <Paragraphs>145</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Times New Roman</vt:lpstr>
      <vt:lpstr>1_Office Theme</vt:lpstr>
      <vt:lpstr>PowerPoint Presentation</vt:lpstr>
      <vt:lpstr>LOW VISION/’BLIND’</vt:lpstr>
      <vt:lpstr>PowerPoint Presentation</vt:lpstr>
      <vt:lpstr> Juvenile Macular Degeneration</vt:lpstr>
      <vt:lpstr> Cortical Visual Condition</vt:lpstr>
      <vt:lpstr> Diabetic Retinopathy</vt:lpstr>
      <vt:lpstr> Cateracts</vt:lpstr>
      <vt:lpstr> Nystagmus</vt:lpstr>
      <vt:lpstr>Squint</vt:lpstr>
      <vt:lpstr>Shortsightedness (Myopia)</vt:lpstr>
      <vt:lpstr>Longsightedness (Hyperopia)</vt:lpstr>
      <vt:lpstr>Astigmatism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 Dilworth</dc:creator>
  <cp:lastModifiedBy>Adam Gordon</cp:lastModifiedBy>
  <cp:revision>17</cp:revision>
  <dcterms:created xsi:type="dcterms:W3CDTF">2018-09-17T10:19:41Z</dcterms:created>
  <dcterms:modified xsi:type="dcterms:W3CDTF">2019-01-13T19:30:34Z</dcterms:modified>
</cp:coreProperties>
</file>